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46"/>
  </p:notesMasterIdLst>
  <p:sldIdLst>
    <p:sldId id="256" r:id="rId2"/>
    <p:sldId id="453" r:id="rId3"/>
    <p:sldId id="455" r:id="rId4"/>
    <p:sldId id="472" r:id="rId5"/>
    <p:sldId id="361" r:id="rId6"/>
    <p:sldId id="385" r:id="rId7"/>
    <p:sldId id="414" r:id="rId8"/>
    <p:sldId id="468" r:id="rId9"/>
    <p:sldId id="469" r:id="rId10"/>
    <p:sldId id="419" r:id="rId11"/>
    <p:sldId id="470" r:id="rId12"/>
    <p:sldId id="426" r:id="rId13"/>
    <p:sldId id="473" r:id="rId14"/>
    <p:sldId id="462" r:id="rId15"/>
    <p:sldId id="463" r:id="rId16"/>
    <p:sldId id="464" r:id="rId17"/>
    <p:sldId id="461" r:id="rId18"/>
    <p:sldId id="415" r:id="rId19"/>
    <p:sldId id="416" r:id="rId20"/>
    <p:sldId id="417" r:id="rId21"/>
    <p:sldId id="446" r:id="rId22"/>
    <p:sldId id="420" r:id="rId23"/>
    <p:sldId id="465" r:id="rId24"/>
    <p:sldId id="423" r:id="rId25"/>
    <p:sldId id="429" r:id="rId26"/>
    <p:sldId id="422" r:id="rId27"/>
    <p:sldId id="421" r:id="rId28"/>
    <p:sldId id="449" r:id="rId29"/>
    <p:sldId id="418" r:id="rId30"/>
    <p:sldId id="424" r:id="rId31"/>
    <p:sldId id="425" r:id="rId32"/>
    <p:sldId id="430" r:id="rId33"/>
    <p:sldId id="427" r:id="rId34"/>
    <p:sldId id="436" r:id="rId35"/>
    <p:sldId id="437" r:id="rId36"/>
    <p:sldId id="441" r:id="rId37"/>
    <p:sldId id="428" r:id="rId38"/>
    <p:sldId id="442" r:id="rId39"/>
    <p:sldId id="431" r:id="rId40"/>
    <p:sldId id="386" r:id="rId41"/>
    <p:sldId id="388" r:id="rId42"/>
    <p:sldId id="466" r:id="rId43"/>
    <p:sldId id="467" r:id="rId44"/>
    <p:sldId id="37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BBE3"/>
    <a:srgbClr val="62CAE0"/>
    <a:srgbClr val="22C9DE"/>
    <a:srgbClr val="149265"/>
    <a:srgbClr val="0190DD"/>
    <a:srgbClr val="0BE578"/>
    <a:srgbClr val="89BD49"/>
    <a:srgbClr val="007D42"/>
    <a:srgbClr val="0C9173"/>
    <a:srgbClr val="7B91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9984E4-3D0F-4236-9E16-3E8DF98EEB0B}" v="131" dt="2024-11-05T08:40:32.465"/>
    <p1510:client id="{B19BBFFD-8AAB-A7BA-D7FA-7B85DEB222AC}" v="7" dt="2024-11-04T18:01:06.018"/>
    <p1510:client id="{7FD38D8A-C03D-5998-9E5A-BA772E560F4A}" v="2" dt="2024-11-05T08:38:30.902"/>
    <p1510:client id="{BD6B9EEC-993B-0A11-651F-089388A649F6}" v="96" dt="2024-11-04T17:19:57.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816"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0593AB-C3D1-43D7-812D-A26D7F549FA7}" type="doc">
      <dgm:prSet loTypeId="urn:microsoft.com/office/officeart/2005/8/layout/hierarchy1" loCatId="hierarchy" qsTypeId="urn:microsoft.com/office/officeart/2005/8/quickstyle/simple4" qsCatId="simple" csTypeId="urn:microsoft.com/office/officeart/2005/8/colors/accent3_2" csCatId="accent3" phldr="1"/>
      <dgm:spPr/>
      <dgm:t>
        <a:bodyPr/>
        <a:lstStyle/>
        <a:p>
          <a:endParaRPr lang="en-US"/>
        </a:p>
      </dgm:t>
    </dgm:pt>
    <dgm:pt modelId="{D5CCE2A2-3426-4C59-B6BC-F9FA2848ABA8}">
      <dgm:prSet/>
      <dgm:spPr/>
      <dgm:t>
        <a:bodyPr/>
        <a:lstStyle/>
        <a:p>
          <a:r>
            <a:rPr lang="it-IT"/>
            <a:t>Ogni bambina, bambino e adolescente ha il diritto di esprimere liberamente le proprie idee ed opinioni e di divulgarle. </a:t>
          </a:r>
          <a:endParaRPr lang="en-US"/>
        </a:p>
      </dgm:t>
    </dgm:pt>
    <dgm:pt modelId="{3F3C3F78-CD0D-40B2-B262-4E12737CA09A}" type="parTrans" cxnId="{714BA8B7-FFF0-4427-886B-F0D965541C43}">
      <dgm:prSet/>
      <dgm:spPr/>
      <dgm:t>
        <a:bodyPr/>
        <a:lstStyle/>
        <a:p>
          <a:endParaRPr lang="en-US"/>
        </a:p>
      </dgm:t>
    </dgm:pt>
    <dgm:pt modelId="{D6310636-B6EB-4408-8831-73D0ADF40EED}" type="sibTrans" cxnId="{714BA8B7-FFF0-4427-886B-F0D965541C43}">
      <dgm:prSet/>
      <dgm:spPr/>
      <dgm:t>
        <a:bodyPr/>
        <a:lstStyle/>
        <a:p>
          <a:endParaRPr lang="en-US"/>
        </a:p>
      </dgm:t>
    </dgm:pt>
    <dgm:pt modelId="{3A45FB94-9468-4944-BD64-8029C403A93F}">
      <dgm:prSet/>
      <dgm:spPr/>
      <dgm:t>
        <a:bodyPr/>
        <a:lstStyle/>
        <a:p>
          <a:r>
            <a:rPr lang="it-IT"/>
            <a:t>Ogni bambina, bambino e adolescente ha il diritto di accedere liberamente a contenuti e informazioni, a condizione che queste non costituiscano un rischio o producano un danno.</a:t>
          </a:r>
          <a:endParaRPr lang="en-US"/>
        </a:p>
      </dgm:t>
    </dgm:pt>
    <dgm:pt modelId="{95C556D9-FD93-4738-94CC-4C3688F342A7}" type="parTrans" cxnId="{C9ECC2DA-D92A-4B39-8295-AD8C468678BF}">
      <dgm:prSet/>
      <dgm:spPr/>
      <dgm:t>
        <a:bodyPr/>
        <a:lstStyle/>
        <a:p>
          <a:endParaRPr lang="en-US"/>
        </a:p>
      </dgm:t>
    </dgm:pt>
    <dgm:pt modelId="{C5F4139C-A324-49AA-9173-C03DB40D5A7A}" type="sibTrans" cxnId="{C9ECC2DA-D92A-4B39-8295-AD8C468678BF}">
      <dgm:prSet/>
      <dgm:spPr/>
      <dgm:t>
        <a:bodyPr/>
        <a:lstStyle/>
        <a:p>
          <a:endParaRPr lang="en-US"/>
        </a:p>
      </dgm:t>
    </dgm:pt>
    <dgm:pt modelId="{7BD6724D-DC49-4A86-AE69-AA9EAD183BB2}" type="pres">
      <dgm:prSet presAssocID="{3F0593AB-C3D1-43D7-812D-A26D7F549FA7}" presName="hierChild1" presStyleCnt="0">
        <dgm:presLayoutVars>
          <dgm:chPref val="1"/>
          <dgm:dir/>
          <dgm:animOne val="branch"/>
          <dgm:animLvl val="lvl"/>
          <dgm:resizeHandles/>
        </dgm:presLayoutVars>
      </dgm:prSet>
      <dgm:spPr/>
    </dgm:pt>
    <dgm:pt modelId="{79ACB81C-BBD4-4CED-B5F6-6D6862F9D79C}" type="pres">
      <dgm:prSet presAssocID="{D5CCE2A2-3426-4C59-B6BC-F9FA2848ABA8}" presName="hierRoot1" presStyleCnt="0"/>
      <dgm:spPr/>
    </dgm:pt>
    <dgm:pt modelId="{0B0FBC64-21CC-4B57-8181-46F5DF0BB71C}" type="pres">
      <dgm:prSet presAssocID="{D5CCE2A2-3426-4C59-B6BC-F9FA2848ABA8}" presName="composite" presStyleCnt="0"/>
      <dgm:spPr/>
    </dgm:pt>
    <dgm:pt modelId="{41B999AB-7A9B-45B2-A565-E73ED9099885}" type="pres">
      <dgm:prSet presAssocID="{D5CCE2A2-3426-4C59-B6BC-F9FA2848ABA8}" presName="background" presStyleLbl="node0" presStyleIdx="0" presStyleCnt="2"/>
      <dgm:spPr/>
    </dgm:pt>
    <dgm:pt modelId="{8FE2FF4C-EF08-4580-8A23-C6D0C0DA3BAB}" type="pres">
      <dgm:prSet presAssocID="{D5CCE2A2-3426-4C59-B6BC-F9FA2848ABA8}" presName="text" presStyleLbl="fgAcc0" presStyleIdx="0" presStyleCnt="2">
        <dgm:presLayoutVars>
          <dgm:chPref val="3"/>
        </dgm:presLayoutVars>
      </dgm:prSet>
      <dgm:spPr/>
    </dgm:pt>
    <dgm:pt modelId="{E1AD05E1-B804-4D8B-B646-39CF24FC79EF}" type="pres">
      <dgm:prSet presAssocID="{D5CCE2A2-3426-4C59-B6BC-F9FA2848ABA8}" presName="hierChild2" presStyleCnt="0"/>
      <dgm:spPr/>
    </dgm:pt>
    <dgm:pt modelId="{F5F8DA6B-213A-4FBB-94B5-5C9AA27973D1}" type="pres">
      <dgm:prSet presAssocID="{3A45FB94-9468-4944-BD64-8029C403A93F}" presName="hierRoot1" presStyleCnt="0"/>
      <dgm:spPr/>
    </dgm:pt>
    <dgm:pt modelId="{107999BD-D995-44C4-8B25-60BEABD2CA8C}" type="pres">
      <dgm:prSet presAssocID="{3A45FB94-9468-4944-BD64-8029C403A93F}" presName="composite" presStyleCnt="0"/>
      <dgm:spPr/>
    </dgm:pt>
    <dgm:pt modelId="{940D6E99-76A1-4645-B742-3176FE14C250}" type="pres">
      <dgm:prSet presAssocID="{3A45FB94-9468-4944-BD64-8029C403A93F}" presName="background" presStyleLbl="node0" presStyleIdx="1" presStyleCnt="2"/>
      <dgm:spPr/>
    </dgm:pt>
    <dgm:pt modelId="{D122C5E3-965F-43D0-96C1-A1DA8B82CAC1}" type="pres">
      <dgm:prSet presAssocID="{3A45FB94-9468-4944-BD64-8029C403A93F}" presName="text" presStyleLbl="fgAcc0" presStyleIdx="1" presStyleCnt="2">
        <dgm:presLayoutVars>
          <dgm:chPref val="3"/>
        </dgm:presLayoutVars>
      </dgm:prSet>
      <dgm:spPr/>
    </dgm:pt>
    <dgm:pt modelId="{E5833F0E-FA6D-4F33-9F72-DBDEFF1C592B}" type="pres">
      <dgm:prSet presAssocID="{3A45FB94-9468-4944-BD64-8029C403A93F}" presName="hierChild2" presStyleCnt="0"/>
      <dgm:spPr/>
    </dgm:pt>
  </dgm:ptLst>
  <dgm:cxnLst>
    <dgm:cxn modelId="{763B572A-3237-4A38-BC55-CF055705F436}" type="presOf" srcId="{D5CCE2A2-3426-4C59-B6BC-F9FA2848ABA8}" destId="{8FE2FF4C-EF08-4580-8A23-C6D0C0DA3BAB}" srcOrd="0" destOrd="0" presId="urn:microsoft.com/office/officeart/2005/8/layout/hierarchy1"/>
    <dgm:cxn modelId="{D8C3AC4C-4416-4BA3-911E-1BEA05A5F13A}" type="presOf" srcId="{3A45FB94-9468-4944-BD64-8029C403A93F}" destId="{D122C5E3-965F-43D0-96C1-A1DA8B82CAC1}" srcOrd="0" destOrd="0" presId="urn:microsoft.com/office/officeart/2005/8/layout/hierarchy1"/>
    <dgm:cxn modelId="{BE249BA6-412A-4B78-B8AA-8287D58B066B}" type="presOf" srcId="{3F0593AB-C3D1-43D7-812D-A26D7F549FA7}" destId="{7BD6724D-DC49-4A86-AE69-AA9EAD183BB2}" srcOrd="0" destOrd="0" presId="urn:microsoft.com/office/officeart/2005/8/layout/hierarchy1"/>
    <dgm:cxn modelId="{714BA8B7-FFF0-4427-886B-F0D965541C43}" srcId="{3F0593AB-C3D1-43D7-812D-A26D7F549FA7}" destId="{D5CCE2A2-3426-4C59-B6BC-F9FA2848ABA8}" srcOrd="0" destOrd="0" parTransId="{3F3C3F78-CD0D-40B2-B262-4E12737CA09A}" sibTransId="{D6310636-B6EB-4408-8831-73D0ADF40EED}"/>
    <dgm:cxn modelId="{C9ECC2DA-D92A-4B39-8295-AD8C468678BF}" srcId="{3F0593AB-C3D1-43D7-812D-A26D7F549FA7}" destId="{3A45FB94-9468-4944-BD64-8029C403A93F}" srcOrd="1" destOrd="0" parTransId="{95C556D9-FD93-4738-94CC-4C3688F342A7}" sibTransId="{C5F4139C-A324-49AA-9173-C03DB40D5A7A}"/>
    <dgm:cxn modelId="{82C7969F-EB6C-4CE8-A079-048B6A2DDBD0}" type="presParOf" srcId="{7BD6724D-DC49-4A86-AE69-AA9EAD183BB2}" destId="{79ACB81C-BBD4-4CED-B5F6-6D6862F9D79C}" srcOrd="0" destOrd="0" presId="urn:microsoft.com/office/officeart/2005/8/layout/hierarchy1"/>
    <dgm:cxn modelId="{F89682E8-0295-4FDB-9FE8-248829C8112C}" type="presParOf" srcId="{79ACB81C-BBD4-4CED-B5F6-6D6862F9D79C}" destId="{0B0FBC64-21CC-4B57-8181-46F5DF0BB71C}" srcOrd="0" destOrd="0" presId="urn:microsoft.com/office/officeart/2005/8/layout/hierarchy1"/>
    <dgm:cxn modelId="{00CAF66B-6451-49F5-B3FE-63EDD1AF42B0}" type="presParOf" srcId="{0B0FBC64-21CC-4B57-8181-46F5DF0BB71C}" destId="{41B999AB-7A9B-45B2-A565-E73ED9099885}" srcOrd="0" destOrd="0" presId="urn:microsoft.com/office/officeart/2005/8/layout/hierarchy1"/>
    <dgm:cxn modelId="{FDEE6B5D-3B57-4868-B166-3D02B76A3378}" type="presParOf" srcId="{0B0FBC64-21CC-4B57-8181-46F5DF0BB71C}" destId="{8FE2FF4C-EF08-4580-8A23-C6D0C0DA3BAB}" srcOrd="1" destOrd="0" presId="urn:microsoft.com/office/officeart/2005/8/layout/hierarchy1"/>
    <dgm:cxn modelId="{F0AC1215-63A4-472A-8A71-D5EC1F878383}" type="presParOf" srcId="{79ACB81C-BBD4-4CED-B5F6-6D6862F9D79C}" destId="{E1AD05E1-B804-4D8B-B646-39CF24FC79EF}" srcOrd="1" destOrd="0" presId="urn:microsoft.com/office/officeart/2005/8/layout/hierarchy1"/>
    <dgm:cxn modelId="{3AE64172-6D25-4F84-9AF2-5CFDD67F46E4}" type="presParOf" srcId="{7BD6724D-DC49-4A86-AE69-AA9EAD183BB2}" destId="{F5F8DA6B-213A-4FBB-94B5-5C9AA27973D1}" srcOrd="1" destOrd="0" presId="urn:microsoft.com/office/officeart/2005/8/layout/hierarchy1"/>
    <dgm:cxn modelId="{785EE059-1818-405A-A62D-3F08BC51AE68}" type="presParOf" srcId="{F5F8DA6B-213A-4FBB-94B5-5C9AA27973D1}" destId="{107999BD-D995-44C4-8B25-60BEABD2CA8C}" srcOrd="0" destOrd="0" presId="urn:microsoft.com/office/officeart/2005/8/layout/hierarchy1"/>
    <dgm:cxn modelId="{69B2BD9C-D7F0-4BE1-BA67-344DE592A188}" type="presParOf" srcId="{107999BD-D995-44C4-8B25-60BEABD2CA8C}" destId="{940D6E99-76A1-4645-B742-3176FE14C250}" srcOrd="0" destOrd="0" presId="urn:microsoft.com/office/officeart/2005/8/layout/hierarchy1"/>
    <dgm:cxn modelId="{97BE8BF9-D888-4D46-824F-F3AB5F99FC3F}" type="presParOf" srcId="{107999BD-D995-44C4-8B25-60BEABD2CA8C}" destId="{D122C5E3-965F-43D0-96C1-A1DA8B82CAC1}" srcOrd="1" destOrd="0" presId="urn:microsoft.com/office/officeart/2005/8/layout/hierarchy1"/>
    <dgm:cxn modelId="{01F9BEEF-D7E3-4F56-B383-A0A0F4B6780C}" type="presParOf" srcId="{F5F8DA6B-213A-4FBB-94B5-5C9AA27973D1}" destId="{E5833F0E-FA6D-4F33-9F72-DBDEFF1C592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0593AB-C3D1-43D7-812D-A26D7F549FA7}" type="doc">
      <dgm:prSet loTypeId="urn:microsoft.com/office/officeart/2005/8/layout/hierarchy1" loCatId="hierarchy" qsTypeId="urn:microsoft.com/office/officeart/2005/8/quickstyle/simple4" qsCatId="simple" csTypeId="urn:microsoft.com/office/officeart/2005/8/colors/accent3_2" csCatId="accent3" phldr="1"/>
      <dgm:spPr/>
      <dgm:t>
        <a:bodyPr/>
        <a:lstStyle/>
        <a:p>
          <a:endParaRPr lang="en-US"/>
        </a:p>
      </dgm:t>
    </dgm:pt>
    <dgm:pt modelId="{D5CCE2A2-3426-4C59-B6BC-F9FA2848ABA8}">
      <dgm:prSet/>
      <dgm:spPr/>
      <dgm:t>
        <a:bodyPr/>
        <a:lstStyle/>
        <a:p>
          <a:r>
            <a:rPr lang="it-IT"/>
            <a:t>Ogni bambina, bambino e adolescente ha il diritto di essere protetto da ogni forma di violenza, fisica o psicologica, abuso, sfruttamento, negligenza, abbandono.</a:t>
          </a:r>
          <a:r>
            <a:rPr lang="it-IT">
              <a:latin typeface="Calibri" panose="020F0502020204030204" pitchFamily="34" charset="0"/>
              <a:ea typeface="Calibri" panose="020F0502020204030204" pitchFamily="34" charset="0"/>
              <a:cs typeface="Times New Roman" panose="02020603050405020304" pitchFamily="18" charset="0"/>
            </a:rPr>
            <a:t> </a:t>
          </a:r>
        </a:p>
        <a:p>
          <a:r>
            <a:rPr lang="it-IT">
              <a:latin typeface="Calibri" panose="020F0502020204030204" pitchFamily="34" charset="0"/>
              <a:ea typeface="Calibri" panose="020F0502020204030204" pitchFamily="34" charset="0"/>
              <a:cs typeface="Times New Roman" panose="02020603050405020304" pitchFamily="18" charset="0"/>
            </a:rPr>
            <a:t>Gli Stati adottano tutte le </a:t>
          </a:r>
          <a:r>
            <a:rPr lang="it-IT" b="1">
              <a:latin typeface="Calibri" panose="020F0502020204030204" pitchFamily="34" charset="0"/>
              <a:ea typeface="Calibri" panose="020F0502020204030204" pitchFamily="34" charset="0"/>
              <a:cs typeface="Times New Roman" panose="02020603050405020304" pitchFamily="18" charset="0"/>
            </a:rPr>
            <a:t>misure legislative, amministrative, sociali ed educative </a:t>
          </a:r>
          <a:r>
            <a:rPr lang="it-IT">
              <a:latin typeface="Calibri" panose="020F0502020204030204" pitchFamily="34" charset="0"/>
              <a:ea typeface="Calibri" panose="020F0502020204030204" pitchFamily="34" charset="0"/>
              <a:cs typeface="Times New Roman" panose="02020603050405020304" pitchFamily="18" charset="0"/>
            </a:rPr>
            <a:t>appropriate per proteggere le persone di minore età. </a:t>
          </a:r>
          <a:r>
            <a:rPr lang="it-IT"/>
            <a:t> </a:t>
          </a:r>
          <a:endParaRPr lang="en-US"/>
        </a:p>
      </dgm:t>
    </dgm:pt>
    <dgm:pt modelId="{3F3C3F78-CD0D-40B2-B262-4E12737CA09A}" type="parTrans" cxnId="{714BA8B7-FFF0-4427-886B-F0D965541C43}">
      <dgm:prSet/>
      <dgm:spPr/>
      <dgm:t>
        <a:bodyPr/>
        <a:lstStyle/>
        <a:p>
          <a:endParaRPr lang="en-US"/>
        </a:p>
      </dgm:t>
    </dgm:pt>
    <dgm:pt modelId="{D6310636-B6EB-4408-8831-73D0ADF40EED}" type="sibTrans" cxnId="{714BA8B7-FFF0-4427-886B-F0D965541C43}">
      <dgm:prSet/>
      <dgm:spPr/>
      <dgm:t>
        <a:bodyPr/>
        <a:lstStyle/>
        <a:p>
          <a:endParaRPr lang="en-US"/>
        </a:p>
      </dgm:t>
    </dgm:pt>
    <dgm:pt modelId="{3A45FB94-9468-4944-BD64-8029C403A93F}">
      <dgm:prSet/>
      <dgm:spPr/>
      <dgm:t>
        <a:bodyPr/>
        <a:lstStyle/>
        <a:p>
          <a:pPr algn="just"/>
          <a:r>
            <a:rPr lang="it-IT"/>
            <a:t>Ogni bambina, bambino e adolescente ha diritto a ricevere la migliore assistenza sanitaria possibile, ad avere accesso ad acqua potabile, a nutrirsi con cibo sano e a vivere in un ambiente pulito e sicuro. Adulti e under 18 devono essere informati del modo migliore per tutelare la propria salute.</a:t>
          </a:r>
          <a:endParaRPr lang="en-US"/>
        </a:p>
      </dgm:t>
    </dgm:pt>
    <dgm:pt modelId="{95C556D9-FD93-4738-94CC-4C3688F342A7}" type="parTrans" cxnId="{C9ECC2DA-D92A-4B39-8295-AD8C468678BF}">
      <dgm:prSet/>
      <dgm:spPr/>
      <dgm:t>
        <a:bodyPr/>
        <a:lstStyle/>
        <a:p>
          <a:endParaRPr lang="en-US"/>
        </a:p>
      </dgm:t>
    </dgm:pt>
    <dgm:pt modelId="{C5F4139C-A324-49AA-9173-C03DB40D5A7A}" type="sibTrans" cxnId="{C9ECC2DA-D92A-4B39-8295-AD8C468678BF}">
      <dgm:prSet/>
      <dgm:spPr/>
      <dgm:t>
        <a:bodyPr/>
        <a:lstStyle/>
        <a:p>
          <a:endParaRPr lang="en-US"/>
        </a:p>
      </dgm:t>
    </dgm:pt>
    <dgm:pt modelId="{7BD6724D-DC49-4A86-AE69-AA9EAD183BB2}" type="pres">
      <dgm:prSet presAssocID="{3F0593AB-C3D1-43D7-812D-A26D7F549FA7}" presName="hierChild1" presStyleCnt="0">
        <dgm:presLayoutVars>
          <dgm:chPref val="1"/>
          <dgm:dir/>
          <dgm:animOne val="branch"/>
          <dgm:animLvl val="lvl"/>
          <dgm:resizeHandles/>
        </dgm:presLayoutVars>
      </dgm:prSet>
      <dgm:spPr/>
    </dgm:pt>
    <dgm:pt modelId="{79ACB81C-BBD4-4CED-B5F6-6D6862F9D79C}" type="pres">
      <dgm:prSet presAssocID="{D5CCE2A2-3426-4C59-B6BC-F9FA2848ABA8}" presName="hierRoot1" presStyleCnt="0"/>
      <dgm:spPr/>
    </dgm:pt>
    <dgm:pt modelId="{0B0FBC64-21CC-4B57-8181-46F5DF0BB71C}" type="pres">
      <dgm:prSet presAssocID="{D5CCE2A2-3426-4C59-B6BC-F9FA2848ABA8}" presName="composite" presStyleCnt="0"/>
      <dgm:spPr/>
    </dgm:pt>
    <dgm:pt modelId="{41B999AB-7A9B-45B2-A565-E73ED9099885}" type="pres">
      <dgm:prSet presAssocID="{D5CCE2A2-3426-4C59-B6BC-F9FA2848ABA8}" presName="background" presStyleLbl="node0" presStyleIdx="0" presStyleCnt="2"/>
      <dgm:spPr/>
    </dgm:pt>
    <dgm:pt modelId="{8FE2FF4C-EF08-4580-8A23-C6D0C0DA3BAB}" type="pres">
      <dgm:prSet presAssocID="{D5CCE2A2-3426-4C59-B6BC-F9FA2848ABA8}" presName="text" presStyleLbl="fgAcc0" presStyleIdx="0" presStyleCnt="2">
        <dgm:presLayoutVars>
          <dgm:chPref val="3"/>
        </dgm:presLayoutVars>
      </dgm:prSet>
      <dgm:spPr/>
    </dgm:pt>
    <dgm:pt modelId="{E1AD05E1-B804-4D8B-B646-39CF24FC79EF}" type="pres">
      <dgm:prSet presAssocID="{D5CCE2A2-3426-4C59-B6BC-F9FA2848ABA8}" presName="hierChild2" presStyleCnt="0"/>
      <dgm:spPr/>
    </dgm:pt>
    <dgm:pt modelId="{F5F8DA6B-213A-4FBB-94B5-5C9AA27973D1}" type="pres">
      <dgm:prSet presAssocID="{3A45FB94-9468-4944-BD64-8029C403A93F}" presName="hierRoot1" presStyleCnt="0"/>
      <dgm:spPr/>
    </dgm:pt>
    <dgm:pt modelId="{107999BD-D995-44C4-8B25-60BEABD2CA8C}" type="pres">
      <dgm:prSet presAssocID="{3A45FB94-9468-4944-BD64-8029C403A93F}" presName="composite" presStyleCnt="0"/>
      <dgm:spPr/>
    </dgm:pt>
    <dgm:pt modelId="{940D6E99-76A1-4645-B742-3176FE14C250}" type="pres">
      <dgm:prSet presAssocID="{3A45FB94-9468-4944-BD64-8029C403A93F}" presName="background" presStyleLbl="node0" presStyleIdx="1" presStyleCnt="2"/>
      <dgm:spPr/>
    </dgm:pt>
    <dgm:pt modelId="{D122C5E3-965F-43D0-96C1-A1DA8B82CAC1}" type="pres">
      <dgm:prSet presAssocID="{3A45FB94-9468-4944-BD64-8029C403A93F}" presName="text" presStyleLbl="fgAcc0" presStyleIdx="1" presStyleCnt="2">
        <dgm:presLayoutVars>
          <dgm:chPref val="3"/>
        </dgm:presLayoutVars>
      </dgm:prSet>
      <dgm:spPr/>
    </dgm:pt>
    <dgm:pt modelId="{E5833F0E-FA6D-4F33-9F72-DBDEFF1C592B}" type="pres">
      <dgm:prSet presAssocID="{3A45FB94-9468-4944-BD64-8029C403A93F}" presName="hierChild2" presStyleCnt="0"/>
      <dgm:spPr/>
    </dgm:pt>
  </dgm:ptLst>
  <dgm:cxnLst>
    <dgm:cxn modelId="{763B572A-3237-4A38-BC55-CF055705F436}" type="presOf" srcId="{D5CCE2A2-3426-4C59-B6BC-F9FA2848ABA8}" destId="{8FE2FF4C-EF08-4580-8A23-C6D0C0DA3BAB}" srcOrd="0" destOrd="0" presId="urn:microsoft.com/office/officeart/2005/8/layout/hierarchy1"/>
    <dgm:cxn modelId="{D8C3AC4C-4416-4BA3-911E-1BEA05A5F13A}" type="presOf" srcId="{3A45FB94-9468-4944-BD64-8029C403A93F}" destId="{D122C5E3-965F-43D0-96C1-A1DA8B82CAC1}" srcOrd="0" destOrd="0" presId="urn:microsoft.com/office/officeart/2005/8/layout/hierarchy1"/>
    <dgm:cxn modelId="{BE249BA6-412A-4B78-B8AA-8287D58B066B}" type="presOf" srcId="{3F0593AB-C3D1-43D7-812D-A26D7F549FA7}" destId="{7BD6724D-DC49-4A86-AE69-AA9EAD183BB2}" srcOrd="0" destOrd="0" presId="urn:microsoft.com/office/officeart/2005/8/layout/hierarchy1"/>
    <dgm:cxn modelId="{714BA8B7-FFF0-4427-886B-F0D965541C43}" srcId="{3F0593AB-C3D1-43D7-812D-A26D7F549FA7}" destId="{D5CCE2A2-3426-4C59-B6BC-F9FA2848ABA8}" srcOrd="0" destOrd="0" parTransId="{3F3C3F78-CD0D-40B2-B262-4E12737CA09A}" sibTransId="{D6310636-B6EB-4408-8831-73D0ADF40EED}"/>
    <dgm:cxn modelId="{C9ECC2DA-D92A-4B39-8295-AD8C468678BF}" srcId="{3F0593AB-C3D1-43D7-812D-A26D7F549FA7}" destId="{3A45FB94-9468-4944-BD64-8029C403A93F}" srcOrd="1" destOrd="0" parTransId="{95C556D9-FD93-4738-94CC-4C3688F342A7}" sibTransId="{C5F4139C-A324-49AA-9173-C03DB40D5A7A}"/>
    <dgm:cxn modelId="{82C7969F-EB6C-4CE8-A079-048B6A2DDBD0}" type="presParOf" srcId="{7BD6724D-DC49-4A86-AE69-AA9EAD183BB2}" destId="{79ACB81C-BBD4-4CED-B5F6-6D6862F9D79C}" srcOrd="0" destOrd="0" presId="urn:microsoft.com/office/officeart/2005/8/layout/hierarchy1"/>
    <dgm:cxn modelId="{F89682E8-0295-4FDB-9FE8-248829C8112C}" type="presParOf" srcId="{79ACB81C-BBD4-4CED-B5F6-6D6862F9D79C}" destId="{0B0FBC64-21CC-4B57-8181-46F5DF0BB71C}" srcOrd="0" destOrd="0" presId="urn:microsoft.com/office/officeart/2005/8/layout/hierarchy1"/>
    <dgm:cxn modelId="{00CAF66B-6451-49F5-B3FE-63EDD1AF42B0}" type="presParOf" srcId="{0B0FBC64-21CC-4B57-8181-46F5DF0BB71C}" destId="{41B999AB-7A9B-45B2-A565-E73ED9099885}" srcOrd="0" destOrd="0" presId="urn:microsoft.com/office/officeart/2005/8/layout/hierarchy1"/>
    <dgm:cxn modelId="{FDEE6B5D-3B57-4868-B166-3D02B76A3378}" type="presParOf" srcId="{0B0FBC64-21CC-4B57-8181-46F5DF0BB71C}" destId="{8FE2FF4C-EF08-4580-8A23-C6D0C0DA3BAB}" srcOrd="1" destOrd="0" presId="urn:microsoft.com/office/officeart/2005/8/layout/hierarchy1"/>
    <dgm:cxn modelId="{F0AC1215-63A4-472A-8A71-D5EC1F878383}" type="presParOf" srcId="{79ACB81C-BBD4-4CED-B5F6-6D6862F9D79C}" destId="{E1AD05E1-B804-4D8B-B646-39CF24FC79EF}" srcOrd="1" destOrd="0" presId="urn:microsoft.com/office/officeart/2005/8/layout/hierarchy1"/>
    <dgm:cxn modelId="{3AE64172-6D25-4F84-9AF2-5CFDD67F46E4}" type="presParOf" srcId="{7BD6724D-DC49-4A86-AE69-AA9EAD183BB2}" destId="{F5F8DA6B-213A-4FBB-94B5-5C9AA27973D1}" srcOrd="1" destOrd="0" presId="urn:microsoft.com/office/officeart/2005/8/layout/hierarchy1"/>
    <dgm:cxn modelId="{785EE059-1818-405A-A62D-3F08BC51AE68}" type="presParOf" srcId="{F5F8DA6B-213A-4FBB-94B5-5C9AA27973D1}" destId="{107999BD-D995-44C4-8B25-60BEABD2CA8C}" srcOrd="0" destOrd="0" presId="urn:microsoft.com/office/officeart/2005/8/layout/hierarchy1"/>
    <dgm:cxn modelId="{69B2BD9C-D7F0-4BE1-BA67-344DE592A188}" type="presParOf" srcId="{107999BD-D995-44C4-8B25-60BEABD2CA8C}" destId="{940D6E99-76A1-4645-B742-3176FE14C250}" srcOrd="0" destOrd="0" presId="urn:microsoft.com/office/officeart/2005/8/layout/hierarchy1"/>
    <dgm:cxn modelId="{97BE8BF9-D888-4D46-824F-F3AB5F99FC3F}" type="presParOf" srcId="{107999BD-D995-44C4-8B25-60BEABD2CA8C}" destId="{D122C5E3-965F-43D0-96C1-A1DA8B82CAC1}" srcOrd="1" destOrd="0" presId="urn:microsoft.com/office/officeart/2005/8/layout/hierarchy1"/>
    <dgm:cxn modelId="{01F9BEEF-D7E3-4F56-B383-A0A0F4B6780C}" type="presParOf" srcId="{F5F8DA6B-213A-4FBB-94B5-5C9AA27973D1}" destId="{E5833F0E-FA6D-4F33-9F72-DBDEFF1C592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999AB-7A9B-45B2-A565-E73ED9099885}">
      <dsp:nvSpPr>
        <dsp:cNvPr id="0" name=""/>
        <dsp:cNvSpPr/>
      </dsp:nvSpPr>
      <dsp:spPr>
        <a:xfrm>
          <a:off x="1401" y="405114"/>
          <a:ext cx="4919140" cy="312365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FE2FF4C-EF08-4580-8A23-C6D0C0DA3BAB}">
      <dsp:nvSpPr>
        <dsp:cNvPr id="0" name=""/>
        <dsp:cNvSpPr/>
      </dsp:nvSpPr>
      <dsp:spPr>
        <a:xfrm>
          <a:off x="547972" y="924356"/>
          <a:ext cx="4919140" cy="3123654"/>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it-IT" sz="2700" kern="1200"/>
            <a:t>Ogni bambina, bambino e adolescente ha il diritto di esprimere liberamente le proprie idee ed opinioni e di divulgarle. </a:t>
          </a:r>
          <a:endParaRPr lang="en-US" sz="2700" kern="1200"/>
        </a:p>
      </dsp:txBody>
      <dsp:txXfrm>
        <a:off x="639461" y="1015845"/>
        <a:ext cx="4736162" cy="2940676"/>
      </dsp:txXfrm>
    </dsp:sp>
    <dsp:sp modelId="{940D6E99-76A1-4645-B742-3176FE14C250}">
      <dsp:nvSpPr>
        <dsp:cNvPr id="0" name=""/>
        <dsp:cNvSpPr/>
      </dsp:nvSpPr>
      <dsp:spPr>
        <a:xfrm>
          <a:off x="6013684" y="405114"/>
          <a:ext cx="4919140" cy="312365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122C5E3-965F-43D0-96C1-A1DA8B82CAC1}">
      <dsp:nvSpPr>
        <dsp:cNvPr id="0" name=""/>
        <dsp:cNvSpPr/>
      </dsp:nvSpPr>
      <dsp:spPr>
        <a:xfrm>
          <a:off x="6560255" y="924356"/>
          <a:ext cx="4919140" cy="3123654"/>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it-IT" sz="2700" kern="1200"/>
            <a:t>Ogni bambina, bambino e adolescente ha il diritto di accedere liberamente a contenuti e informazioni, a condizione che queste non costituiscano un rischio o producano un danno.</a:t>
          </a:r>
          <a:endParaRPr lang="en-US" sz="2700" kern="1200"/>
        </a:p>
      </dsp:txBody>
      <dsp:txXfrm>
        <a:off x="6651744" y="1015845"/>
        <a:ext cx="4736162" cy="2940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999AB-7A9B-45B2-A565-E73ED9099885}">
      <dsp:nvSpPr>
        <dsp:cNvPr id="0" name=""/>
        <dsp:cNvSpPr/>
      </dsp:nvSpPr>
      <dsp:spPr>
        <a:xfrm>
          <a:off x="1401" y="405114"/>
          <a:ext cx="4919140" cy="312365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FE2FF4C-EF08-4580-8A23-C6D0C0DA3BAB}">
      <dsp:nvSpPr>
        <dsp:cNvPr id="0" name=""/>
        <dsp:cNvSpPr/>
      </dsp:nvSpPr>
      <dsp:spPr>
        <a:xfrm>
          <a:off x="547972" y="924356"/>
          <a:ext cx="4919140" cy="3123654"/>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it-IT" sz="2100" kern="1200"/>
            <a:t>Ogni bambina, bambino e adolescente ha il diritto di essere protetto da ogni forma di violenza, fisica o psicologica, abuso, sfruttamento, negligenza, abbandono.</a:t>
          </a:r>
          <a:r>
            <a:rPr lang="it-IT" sz="2100" kern="1200">
              <a:latin typeface="Calibri" panose="020F0502020204030204" pitchFamily="34" charset="0"/>
              <a:ea typeface="Calibri" panose="020F0502020204030204" pitchFamily="34" charset="0"/>
              <a:cs typeface="Times New Roman" panose="02020603050405020304" pitchFamily="18" charset="0"/>
            </a:rPr>
            <a:t> </a:t>
          </a:r>
        </a:p>
        <a:p>
          <a:pPr marL="0" lvl="0" indent="0" algn="ctr" defTabSz="933450">
            <a:lnSpc>
              <a:spcPct val="90000"/>
            </a:lnSpc>
            <a:spcBef>
              <a:spcPct val="0"/>
            </a:spcBef>
            <a:spcAft>
              <a:spcPct val="35000"/>
            </a:spcAft>
            <a:buNone/>
          </a:pPr>
          <a:r>
            <a:rPr lang="it-IT" sz="2100" kern="1200">
              <a:latin typeface="Calibri" panose="020F0502020204030204" pitchFamily="34" charset="0"/>
              <a:ea typeface="Calibri" panose="020F0502020204030204" pitchFamily="34" charset="0"/>
              <a:cs typeface="Times New Roman" panose="02020603050405020304" pitchFamily="18" charset="0"/>
            </a:rPr>
            <a:t>Gli Stati adottano tutte le </a:t>
          </a:r>
          <a:r>
            <a:rPr lang="it-IT" sz="2100" b="1" kern="1200">
              <a:latin typeface="Calibri" panose="020F0502020204030204" pitchFamily="34" charset="0"/>
              <a:ea typeface="Calibri" panose="020F0502020204030204" pitchFamily="34" charset="0"/>
              <a:cs typeface="Times New Roman" panose="02020603050405020304" pitchFamily="18" charset="0"/>
            </a:rPr>
            <a:t>misure legislative, amministrative, sociali ed educative </a:t>
          </a:r>
          <a:r>
            <a:rPr lang="it-IT" sz="2100" kern="1200">
              <a:latin typeface="Calibri" panose="020F0502020204030204" pitchFamily="34" charset="0"/>
              <a:ea typeface="Calibri" panose="020F0502020204030204" pitchFamily="34" charset="0"/>
              <a:cs typeface="Times New Roman" panose="02020603050405020304" pitchFamily="18" charset="0"/>
            </a:rPr>
            <a:t>appropriate per proteggere le persone di minore età. </a:t>
          </a:r>
          <a:r>
            <a:rPr lang="it-IT" sz="2100" kern="1200"/>
            <a:t> </a:t>
          </a:r>
          <a:endParaRPr lang="en-US" sz="2100" kern="1200"/>
        </a:p>
      </dsp:txBody>
      <dsp:txXfrm>
        <a:off x="639461" y="1015845"/>
        <a:ext cx="4736162" cy="2940676"/>
      </dsp:txXfrm>
    </dsp:sp>
    <dsp:sp modelId="{940D6E99-76A1-4645-B742-3176FE14C250}">
      <dsp:nvSpPr>
        <dsp:cNvPr id="0" name=""/>
        <dsp:cNvSpPr/>
      </dsp:nvSpPr>
      <dsp:spPr>
        <a:xfrm>
          <a:off x="6013684" y="405114"/>
          <a:ext cx="4919140" cy="312365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122C5E3-965F-43D0-96C1-A1DA8B82CAC1}">
      <dsp:nvSpPr>
        <dsp:cNvPr id="0" name=""/>
        <dsp:cNvSpPr/>
      </dsp:nvSpPr>
      <dsp:spPr>
        <a:xfrm>
          <a:off x="6560255" y="924356"/>
          <a:ext cx="4919140" cy="3123654"/>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just" defTabSz="933450">
            <a:lnSpc>
              <a:spcPct val="90000"/>
            </a:lnSpc>
            <a:spcBef>
              <a:spcPct val="0"/>
            </a:spcBef>
            <a:spcAft>
              <a:spcPct val="35000"/>
            </a:spcAft>
            <a:buNone/>
          </a:pPr>
          <a:r>
            <a:rPr lang="it-IT" sz="2100" kern="1200"/>
            <a:t>Ogni bambina, bambino e adolescente ha diritto a ricevere la migliore assistenza sanitaria possibile, ad avere accesso ad acqua potabile, a nutrirsi con cibo sano e a vivere in un ambiente pulito e sicuro. Adulti e under 18 devono essere informati del modo migliore per tutelare la propria salute.</a:t>
          </a:r>
          <a:endParaRPr lang="en-US" sz="2100" kern="1200"/>
        </a:p>
      </dsp:txBody>
      <dsp:txXfrm>
        <a:off x="6651744" y="1015845"/>
        <a:ext cx="4736162" cy="294067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43EBE-765E-4718-A31B-1885A194F61E}" type="datetimeFigureOut">
              <a:rPr lang="it-IT" smtClean="0"/>
              <a:t>20/11/2024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182201-FD64-451B-BBA7-3271DC958CB8}" type="slidenum">
              <a:rPr lang="it-IT" smtClean="0"/>
              <a:t>‹N›</a:t>
            </a:fld>
            <a:endParaRPr lang="it-IT"/>
          </a:p>
        </p:txBody>
      </p:sp>
    </p:spTree>
    <p:extLst>
      <p:ext uri="{BB962C8B-B14F-4D97-AF65-F5344CB8AC3E}">
        <p14:creationId xmlns:p14="http://schemas.microsoft.com/office/powerpoint/2010/main" val="1324632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2F182201-FD64-451B-BBA7-3271DC958CB8}" type="slidenum">
              <a:rPr lang="it-IT" smtClean="0"/>
              <a:t>1</a:t>
            </a:fld>
            <a:endParaRPr lang="it-IT"/>
          </a:p>
        </p:txBody>
      </p:sp>
    </p:spTree>
    <p:extLst>
      <p:ext uri="{BB962C8B-B14F-4D97-AF65-F5344CB8AC3E}">
        <p14:creationId xmlns:p14="http://schemas.microsoft.com/office/powerpoint/2010/main" val="2790779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F5D05DF5-C43A-2D4D-ACB0-49053D2235C4}" type="slidenum">
              <a:rPr lang="en-US" smtClean="0"/>
              <a:t>5</a:t>
            </a:fld>
            <a:endParaRPr lang="en-US"/>
          </a:p>
        </p:txBody>
      </p:sp>
    </p:spTree>
    <p:extLst>
      <p:ext uri="{BB962C8B-B14F-4D97-AF65-F5344CB8AC3E}">
        <p14:creationId xmlns:p14="http://schemas.microsoft.com/office/powerpoint/2010/main" val="43205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F5D05DF5-C43A-2D4D-ACB0-49053D2235C4}" type="slidenum">
              <a:rPr lang="en-US" smtClean="0"/>
              <a:t>10</a:t>
            </a:fld>
            <a:endParaRPr lang="en-US"/>
          </a:p>
        </p:txBody>
      </p:sp>
    </p:spTree>
    <p:extLst>
      <p:ext uri="{BB962C8B-B14F-4D97-AF65-F5344CB8AC3E}">
        <p14:creationId xmlns:p14="http://schemas.microsoft.com/office/powerpoint/2010/main" val="3532673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pPr>
              <a:defRPr/>
            </a:pPr>
            <a:fld id="{CB2B1C53-EDFE-4AF2-BF39-949651AC4AEA}" type="datetimeFigureOut">
              <a:rPr lang="it-IT" smtClean="0"/>
              <a:pPr>
                <a:defRPr/>
              </a:pPr>
              <a:t>20/11/2024</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pPr>
              <a:defRPr/>
            </a:pPr>
            <a:fld id="{5F33761D-D83E-485B-A91F-0FB320B13C0F}" type="slidenum">
              <a:rPr lang="it-IT" smtClean="0"/>
              <a:pPr>
                <a:defRPr/>
              </a:pPr>
              <a:t>‹N›</a:t>
            </a:fld>
            <a:endParaRPr lang="it-IT"/>
          </a:p>
        </p:txBody>
      </p:sp>
    </p:spTree>
    <p:extLst>
      <p:ext uri="{BB962C8B-B14F-4D97-AF65-F5344CB8AC3E}">
        <p14:creationId xmlns:p14="http://schemas.microsoft.com/office/powerpoint/2010/main" val="1317693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pPr>
              <a:defRPr/>
            </a:pPr>
            <a:fld id="{0D2FFEE1-2F05-4391-B7B4-F8A85718FE6A}" type="datetimeFigureOut">
              <a:rPr lang="it-IT" smtClean="0"/>
              <a:pPr>
                <a:defRPr/>
              </a:pPr>
              <a:t>20/11/2024</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pPr>
              <a:defRPr/>
            </a:pPr>
            <a:fld id="{8FB2F7B1-D8BB-4940-BA9F-5B88E54DC340}" type="slidenum">
              <a:rPr lang="it-IT" smtClean="0"/>
              <a:pPr>
                <a:defRPr/>
              </a:pPr>
              <a:t>‹N›</a:t>
            </a:fld>
            <a:endParaRPr lang="it-IT"/>
          </a:p>
        </p:txBody>
      </p:sp>
    </p:spTree>
    <p:extLst>
      <p:ext uri="{BB962C8B-B14F-4D97-AF65-F5344CB8AC3E}">
        <p14:creationId xmlns:p14="http://schemas.microsoft.com/office/powerpoint/2010/main" val="415128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pPr>
              <a:defRPr/>
            </a:pPr>
            <a:fld id="{DA5ADCCC-F0B6-40C7-B2B2-A75622AF06D7}" type="datetimeFigureOut">
              <a:rPr lang="it-IT" smtClean="0"/>
              <a:pPr>
                <a:defRPr/>
              </a:pPr>
              <a:t>20/11/2024</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pPr>
              <a:defRPr/>
            </a:pPr>
            <a:fld id="{4C203940-E3EC-4C6E-A834-10144EFB3C7C}" type="slidenum">
              <a:rPr lang="it-IT" smtClean="0"/>
              <a:pPr>
                <a:defRPr/>
              </a:pPr>
              <a:t>‹N›</a:t>
            </a:fld>
            <a:endParaRPr lang="it-IT"/>
          </a:p>
        </p:txBody>
      </p:sp>
    </p:spTree>
    <p:extLst>
      <p:ext uri="{BB962C8B-B14F-4D97-AF65-F5344CB8AC3E}">
        <p14:creationId xmlns:p14="http://schemas.microsoft.com/office/powerpoint/2010/main" val="2590338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7587" y="6356351"/>
            <a:ext cx="2049796" cy="322340"/>
          </a:xfrm>
          <a:prstGeom prst="rect">
            <a:avLst/>
          </a:prstGeom>
        </p:spPr>
      </p:pic>
      <p:sp>
        <p:nvSpPr>
          <p:cNvPr id="11" name="Date Placeholder 1"/>
          <p:cNvSpPr>
            <a:spLocks noGrp="1"/>
          </p:cNvSpPr>
          <p:nvPr>
            <p:ph type="dt" sz="half" idx="10"/>
          </p:nvPr>
        </p:nvSpPr>
        <p:spPr>
          <a:xfrm>
            <a:off x="4826000" y="6352305"/>
            <a:ext cx="927349" cy="369171"/>
          </a:xfrm>
        </p:spPr>
        <p:txBody>
          <a:bodyPr/>
          <a:lstStyle/>
          <a:p>
            <a:fld id="{C46435B5-27A5-4BEF-9082-075F1CD2ECA8}" type="datetime1">
              <a:rPr lang="en-US" smtClean="0"/>
              <a:t>11/20/2024</a:t>
            </a:fld>
            <a:endParaRPr lang="en-US"/>
          </a:p>
        </p:txBody>
      </p:sp>
      <p:sp>
        <p:nvSpPr>
          <p:cNvPr id="12" name="Footer Placeholder 2"/>
          <p:cNvSpPr>
            <a:spLocks noGrp="1"/>
          </p:cNvSpPr>
          <p:nvPr>
            <p:ph type="ftr" sz="quarter" idx="11"/>
          </p:nvPr>
        </p:nvSpPr>
        <p:spPr>
          <a:xfrm>
            <a:off x="5753350" y="6356351"/>
            <a:ext cx="2055905" cy="365125"/>
          </a:xfrm>
        </p:spPr>
        <p:txBody>
          <a:bodyPr/>
          <a:lstStyle/>
          <a:p>
            <a:endParaRPr lang="en-US"/>
          </a:p>
        </p:txBody>
      </p:sp>
      <p:sp>
        <p:nvSpPr>
          <p:cNvPr id="13" name="Slide Number Placeholder 3"/>
          <p:cNvSpPr>
            <a:spLocks noGrp="1"/>
          </p:cNvSpPr>
          <p:nvPr>
            <p:ph type="sldNum" sz="quarter" idx="12"/>
          </p:nvPr>
        </p:nvSpPr>
        <p:spPr>
          <a:xfrm>
            <a:off x="7809256" y="6356351"/>
            <a:ext cx="471145" cy="361080"/>
          </a:xfrm>
        </p:spPr>
        <p:txBody>
          <a:bodyPr/>
          <a:lstStyle/>
          <a:p>
            <a:fld id="{2F40EABD-B1C5-4848-B023-412F428FF521}" type="slidenum">
              <a:rPr lang="en-US" smtClean="0"/>
              <a:t>‹N›</a:t>
            </a:fld>
            <a:endParaRPr lang="en-US"/>
          </a:p>
        </p:txBody>
      </p:sp>
      <p:sp>
        <p:nvSpPr>
          <p:cNvPr id="3" name="Content Placeholder 2"/>
          <p:cNvSpPr>
            <a:spLocks noGrp="1"/>
          </p:cNvSpPr>
          <p:nvPr>
            <p:ph sz="quarter" idx="13"/>
          </p:nvPr>
        </p:nvSpPr>
        <p:spPr>
          <a:xfrm>
            <a:off x="355603" y="1690687"/>
            <a:ext cx="11480797" cy="4453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2" y="-1430"/>
            <a:ext cx="12191999" cy="1664167"/>
          </a:xfrm>
          <a:solidFill>
            <a:srgbClr val="00AEEF"/>
          </a:solidFill>
        </p:spPr>
        <p:txBody>
          <a:bodyPr lIns="274320" rIns="274320">
            <a:normAutofit/>
          </a:bodyPr>
          <a:lstStyle>
            <a:lvl1pPr>
              <a:defRPr sz="4267">
                <a:solidFill>
                  <a:schemeClr val="bg1"/>
                </a:solidFill>
              </a:defRPr>
            </a:lvl1pPr>
          </a:lstStyle>
          <a:p>
            <a:r>
              <a:rPr lang="en-US"/>
              <a:t>Click to edit Master title style</a:t>
            </a:r>
          </a:p>
        </p:txBody>
      </p:sp>
    </p:spTree>
    <p:extLst>
      <p:ext uri="{BB962C8B-B14F-4D97-AF65-F5344CB8AC3E}">
        <p14:creationId xmlns:p14="http://schemas.microsoft.com/office/powerpoint/2010/main" val="2395345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810173" y="265057"/>
            <a:ext cx="6934200" cy="507896"/>
          </a:xfrm>
          <a:prstGeom prst="rect">
            <a:avLst/>
          </a:prstGeom>
        </p:spPr>
        <p:txBody>
          <a:bodyPr wrap="square" lIns="0" tIns="0" rIns="0" bIns="0">
            <a:spAutoFit/>
          </a:bodyPr>
          <a:lstStyle>
            <a:lvl1pPr>
              <a:defRPr sz="3667" b="0" i="0">
                <a:solidFill>
                  <a:srgbClr val="00ADEE"/>
                </a:solidFill>
                <a:latin typeface="Arial MT"/>
                <a:cs typeface="Arial MT"/>
              </a:defRPr>
            </a:lvl1pPr>
          </a:lstStyle>
          <a:p>
            <a:endParaRPr/>
          </a:p>
        </p:txBody>
      </p:sp>
      <p:sp>
        <p:nvSpPr>
          <p:cNvPr id="3" name="Holder 3"/>
          <p:cNvSpPr>
            <a:spLocks noGrp="1"/>
          </p:cNvSpPr>
          <p:nvPr>
            <p:ph type="subTitle" idx="4"/>
          </p:nvPr>
        </p:nvSpPr>
        <p:spPr>
          <a:xfrm>
            <a:off x="1828800" y="3840481"/>
            <a:ext cx="8534400" cy="332399"/>
          </a:xfrm>
          <a:prstGeom prst="rect">
            <a:avLst/>
          </a:prstGeom>
        </p:spPr>
        <p:txBody>
          <a:bodyPr wrap="square" lIns="0" tIns="0" rIns="0" bIns="0">
            <a:spAutoFit/>
          </a:bodyPr>
          <a:lstStyle>
            <a:lvl1pPr>
              <a:defRPr sz="2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121956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0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7587" y="6356351"/>
            <a:ext cx="2049796" cy="322340"/>
          </a:xfrm>
          <a:prstGeom prst="rect">
            <a:avLst/>
          </a:prstGeom>
        </p:spPr>
      </p:pic>
      <p:sp>
        <p:nvSpPr>
          <p:cNvPr id="11" name="Date Placeholder 1"/>
          <p:cNvSpPr>
            <a:spLocks noGrp="1"/>
          </p:cNvSpPr>
          <p:nvPr>
            <p:ph type="dt" sz="half" idx="10"/>
          </p:nvPr>
        </p:nvSpPr>
        <p:spPr>
          <a:xfrm>
            <a:off x="4826000" y="6352305"/>
            <a:ext cx="927349" cy="369171"/>
          </a:xfrm>
        </p:spPr>
        <p:txBody>
          <a:bodyPr/>
          <a:lstStyle/>
          <a:p>
            <a:fld id="{AE74B8C8-07D2-4EF9-8F6F-EEE5BDE4B634}" type="datetime1">
              <a:rPr lang="en-US" smtClean="0"/>
              <a:t>11/20/2024</a:t>
            </a:fld>
            <a:endParaRPr lang="en-US"/>
          </a:p>
        </p:txBody>
      </p:sp>
      <p:sp>
        <p:nvSpPr>
          <p:cNvPr id="12" name="Footer Placeholder 2"/>
          <p:cNvSpPr>
            <a:spLocks noGrp="1"/>
          </p:cNvSpPr>
          <p:nvPr>
            <p:ph type="ftr" sz="quarter" idx="11"/>
          </p:nvPr>
        </p:nvSpPr>
        <p:spPr>
          <a:xfrm>
            <a:off x="5753350" y="6356351"/>
            <a:ext cx="2055905" cy="365125"/>
          </a:xfrm>
        </p:spPr>
        <p:txBody>
          <a:bodyPr/>
          <a:lstStyle/>
          <a:p>
            <a:endParaRPr lang="en-US"/>
          </a:p>
        </p:txBody>
      </p:sp>
      <p:sp>
        <p:nvSpPr>
          <p:cNvPr id="13" name="Slide Number Placeholder 3"/>
          <p:cNvSpPr>
            <a:spLocks noGrp="1"/>
          </p:cNvSpPr>
          <p:nvPr>
            <p:ph type="sldNum" sz="quarter" idx="12"/>
          </p:nvPr>
        </p:nvSpPr>
        <p:spPr>
          <a:xfrm>
            <a:off x="7809256" y="6356351"/>
            <a:ext cx="471145" cy="361080"/>
          </a:xfrm>
        </p:spPr>
        <p:txBody>
          <a:bodyPr/>
          <a:lstStyle/>
          <a:p>
            <a:fld id="{2F40EABD-B1C5-4848-B023-412F428FF521}" type="slidenum">
              <a:rPr lang="en-US" smtClean="0"/>
              <a:t>‹N›</a:t>
            </a:fld>
            <a:endParaRPr lang="en-US"/>
          </a:p>
        </p:txBody>
      </p:sp>
    </p:spTree>
    <p:extLst>
      <p:ext uri="{BB962C8B-B14F-4D97-AF65-F5344CB8AC3E}">
        <p14:creationId xmlns:p14="http://schemas.microsoft.com/office/powerpoint/2010/main" val="1670633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0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7587" y="6356351"/>
            <a:ext cx="2049796" cy="322340"/>
          </a:xfrm>
          <a:prstGeom prst="rect">
            <a:avLst/>
          </a:prstGeom>
        </p:spPr>
      </p:pic>
      <p:sp>
        <p:nvSpPr>
          <p:cNvPr id="11" name="Date Placeholder 1"/>
          <p:cNvSpPr>
            <a:spLocks noGrp="1"/>
          </p:cNvSpPr>
          <p:nvPr>
            <p:ph type="dt" sz="half" idx="10"/>
          </p:nvPr>
        </p:nvSpPr>
        <p:spPr>
          <a:xfrm>
            <a:off x="4826000" y="6352305"/>
            <a:ext cx="927349" cy="369171"/>
          </a:xfrm>
        </p:spPr>
        <p:txBody>
          <a:bodyPr/>
          <a:lstStyle/>
          <a:p>
            <a:fld id="{ACF25341-A775-4B9F-B0D7-92A474C803AF}" type="datetime1">
              <a:rPr lang="en-US" smtClean="0"/>
              <a:t>11/20/2024</a:t>
            </a:fld>
            <a:endParaRPr lang="en-US"/>
          </a:p>
        </p:txBody>
      </p:sp>
      <p:sp>
        <p:nvSpPr>
          <p:cNvPr id="12" name="Footer Placeholder 2"/>
          <p:cNvSpPr>
            <a:spLocks noGrp="1"/>
          </p:cNvSpPr>
          <p:nvPr>
            <p:ph type="ftr" sz="quarter" idx="11"/>
          </p:nvPr>
        </p:nvSpPr>
        <p:spPr>
          <a:xfrm>
            <a:off x="5753350" y="6356351"/>
            <a:ext cx="2055905" cy="365125"/>
          </a:xfrm>
        </p:spPr>
        <p:txBody>
          <a:bodyPr/>
          <a:lstStyle/>
          <a:p>
            <a:endParaRPr lang="en-US"/>
          </a:p>
        </p:txBody>
      </p:sp>
      <p:sp>
        <p:nvSpPr>
          <p:cNvPr id="13" name="Slide Number Placeholder 3"/>
          <p:cNvSpPr>
            <a:spLocks noGrp="1"/>
          </p:cNvSpPr>
          <p:nvPr>
            <p:ph type="sldNum" sz="quarter" idx="12"/>
          </p:nvPr>
        </p:nvSpPr>
        <p:spPr>
          <a:xfrm>
            <a:off x="7809256" y="6356351"/>
            <a:ext cx="471145" cy="361080"/>
          </a:xfrm>
        </p:spPr>
        <p:txBody>
          <a:bodyPr/>
          <a:lstStyle/>
          <a:p>
            <a:fld id="{2F40EABD-B1C5-4848-B023-412F428FF521}" type="slidenum">
              <a:rPr lang="en-US" smtClean="0"/>
              <a:t>‹N›</a:t>
            </a:fld>
            <a:endParaRPr lang="en-US"/>
          </a:p>
        </p:txBody>
      </p:sp>
      <p:sp>
        <p:nvSpPr>
          <p:cNvPr id="3" name="Content Placeholder 2"/>
          <p:cNvSpPr>
            <a:spLocks noGrp="1"/>
          </p:cNvSpPr>
          <p:nvPr>
            <p:ph sz="quarter" idx="13"/>
          </p:nvPr>
        </p:nvSpPr>
        <p:spPr>
          <a:xfrm>
            <a:off x="355603" y="1690687"/>
            <a:ext cx="11480797" cy="4453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355602" y="365125"/>
            <a:ext cx="11480797" cy="1325563"/>
          </a:xfrm>
        </p:spPr>
        <p:txBody>
          <a:bodyPr>
            <a:normAutofit/>
          </a:bodyPr>
          <a:lstStyle>
            <a:lvl1pPr>
              <a:defRPr sz="4267">
                <a:solidFill>
                  <a:srgbClr val="00AEEF"/>
                </a:solidFill>
              </a:defRPr>
            </a:lvl1pPr>
          </a:lstStyle>
          <a:p>
            <a:r>
              <a:rPr lang="en-US"/>
              <a:t>Click to edit Master title style</a:t>
            </a:r>
          </a:p>
        </p:txBody>
      </p:sp>
    </p:spTree>
    <p:extLst>
      <p:ext uri="{BB962C8B-B14F-4D97-AF65-F5344CB8AC3E}">
        <p14:creationId xmlns:p14="http://schemas.microsoft.com/office/powerpoint/2010/main" val="699744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07_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26565" y="0"/>
            <a:ext cx="4465435" cy="68580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2262" y="6373698"/>
            <a:ext cx="2049796" cy="322340"/>
          </a:xfrm>
          <a:prstGeom prst="rect">
            <a:avLst/>
          </a:prstGeom>
        </p:spPr>
      </p:pic>
      <p:sp>
        <p:nvSpPr>
          <p:cNvPr id="13" name="Title 1"/>
          <p:cNvSpPr>
            <a:spLocks noGrp="1"/>
          </p:cNvSpPr>
          <p:nvPr>
            <p:ph type="title"/>
          </p:nvPr>
        </p:nvSpPr>
        <p:spPr>
          <a:xfrm>
            <a:off x="2033" y="5346949"/>
            <a:ext cx="7368948" cy="670704"/>
          </a:xfrm>
          <a:solidFill>
            <a:srgbClr val="00AEEF"/>
          </a:solidFill>
        </p:spPr>
        <p:txBody>
          <a:bodyPr lIns="274320">
            <a:normAutofit/>
          </a:bodyPr>
          <a:lstStyle>
            <a:lvl1pPr>
              <a:defRPr sz="4267">
                <a:solidFill>
                  <a:schemeClr val="bg1"/>
                </a:solidFill>
              </a:defRPr>
            </a:lvl1pPr>
          </a:lstStyle>
          <a:p>
            <a:r>
              <a:rPr lang="en-US"/>
              <a:t>Click to edit Master title style</a:t>
            </a:r>
          </a:p>
        </p:txBody>
      </p:sp>
      <p:sp>
        <p:nvSpPr>
          <p:cNvPr id="14" name="Content Placeholder 2"/>
          <p:cNvSpPr>
            <a:spLocks noGrp="1"/>
          </p:cNvSpPr>
          <p:nvPr>
            <p:ph idx="1"/>
          </p:nvPr>
        </p:nvSpPr>
        <p:spPr>
          <a:xfrm>
            <a:off x="355601" y="327523"/>
            <a:ext cx="7015380" cy="4891928"/>
          </a:xfrm>
        </p:spPr>
        <p:txBody>
          <a:bodyPr>
            <a:normAutofit/>
          </a:bodyPr>
          <a:lstStyle>
            <a:lvl1pPr>
              <a:defRPr sz="3200"/>
            </a:lvl1pPr>
            <a:lvl2pPr>
              <a:defRPr sz="2400"/>
            </a:lvl2pPr>
          </a:lstStyle>
          <a:p>
            <a:pPr lvl="0"/>
            <a:r>
              <a:rPr lang="en-US"/>
              <a:t>Edit Master text styles</a:t>
            </a:r>
          </a:p>
          <a:p>
            <a:pPr lvl="1"/>
            <a:r>
              <a:rPr lang="en-US"/>
              <a:t>Second level</a:t>
            </a:r>
          </a:p>
        </p:txBody>
      </p:sp>
      <p:sp>
        <p:nvSpPr>
          <p:cNvPr id="11" name="Date Placeholder 1"/>
          <p:cNvSpPr>
            <a:spLocks noGrp="1"/>
          </p:cNvSpPr>
          <p:nvPr>
            <p:ph type="dt" sz="half" idx="10"/>
          </p:nvPr>
        </p:nvSpPr>
        <p:spPr>
          <a:xfrm>
            <a:off x="4826000" y="6352305"/>
            <a:ext cx="927349" cy="369171"/>
          </a:xfrm>
        </p:spPr>
        <p:txBody>
          <a:bodyPr/>
          <a:lstStyle/>
          <a:p>
            <a:fld id="{B5249C4D-15F4-4468-8349-86209959D10A}" type="datetime1">
              <a:rPr lang="en-US" smtClean="0"/>
              <a:t>11/20/2024</a:t>
            </a:fld>
            <a:endParaRPr lang="en-US"/>
          </a:p>
        </p:txBody>
      </p:sp>
      <p:sp>
        <p:nvSpPr>
          <p:cNvPr id="15" name="Footer Placeholder 2"/>
          <p:cNvSpPr>
            <a:spLocks noGrp="1"/>
          </p:cNvSpPr>
          <p:nvPr>
            <p:ph type="ftr" sz="quarter" idx="11"/>
          </p:nvPr>
        </p:nvSpPr>
        <p:spPr>
          <a:xfrm>
            <a:off x="5753350" y="6356351"/>
            <a:ext cx="2055905" cy="365125"/>
          </a:xfrm>
        </p:spPr>
        <p:txBody>
          <a:bodyPr/>
          <a:lstStyle/>
          <a:p>
            <a:endParaRPr lang="en-US"/>
          </a:p>
        </p:txBody>
      </p:sp>
      <p:sp>
        <p:nvSpPr>
          <p:cNvPr id="16" name="Slide Number Placeholder 3"/>
          <p:cNvSpPr>
            <a:spLocks noGrp="1"/>
          </p:cNvSpPr>
          <p:nvPr>
            <p:ph type="sldNum" sz="quarter" idx="12"/>
          </p:nvPr>
        </p:nvSpPr>
        <p:spPr>
          <a:xfrm>
            <a:off x="7809256" y="6356351"/>
            <a:ext cx="471145" cy="361080"/>
          </a:xfrm>
        </p:spPr>
        <p:txBody>
          <a:bodyPr/>
          <a:lstStyle>
            <a:lvl1pPr>
              <a:defRPr>
                <a:solidFill>
                  <a:schemeClr val="bg1"/>
                </a:solidFill>
              </a:defRPr>
            </a:lvl1pPr>
          </a:lstStyle>
          <a:p>
            <a:fld id="{2F40EABD-B1C5-4848-B023-412F428FF521}" type="slidenum">
              <a:rPr lang="en-US" smtClean="0"/>
              <a:pPr/>
              <a:t>‹N›</a:t>
            </a:fld>
            <a:endParaRPr lang="en-US"/>
          </a:p>
        </p:txBody>
      </p:sp>
      <p:sp>
        <p:nvSpPr>
          <p:cNvPr id="5" name="Rectangle 4"/>
          <p:cNvSpPr/>
          <p:nvPr userDrawn="1"/>
        </p:nvSpPr>
        <p:spPr>
          <a:xfrm rot="16200000">
            <a:off x="11051830" y="5751683"/>
            <a:ext cx="1888659" cy="256545"/>
          </a:xfrm>
          <a:prstGeom prst="rect">
            <a:avLst/>
          </a:prstGeom>
        </p:spPr>
        <p:txBody>
          <a:bodyPr wrap="none">
            <a:spAutoFit/>
          </a:bodyPr>
          <a:lstStyle/>
          <a:p>
            <a:r>
              <a:rPr lang="en-US" sz="1067">
                <a:solidFill>
                  <a:schemeClr val="bg1"/>
                </a:solidFill>
                <a:latin typeface="Arial" panose="020B0604020202020204" pitchFamily="34" charset="0"/>
                <a:cs typeface="Arial" panose="020B0604020202020204" pitchFamily="34" charset="0"/>
              </a:rPr>
              <a:t>© UNICEF/UN05969/</a:t>
            </a:r>
            <a:r>
              <a:rPr lang="en-US" sz="1067" err="1">
                <a:solidFill>
                  <a:schemeClr val="bg1"/>
                </a:solidFill>
                <a:latin typeface="Arial" panose="020B0604020202020204" pitchFamily="34" charset="0"/>
                <a:cs typeface="Arial" panose="020B0604020202020204" pitchFamily="34" charset="0"/>
              </a:rPr>
              <a:t>Anmar</a:t>
            </a:r>
            <a:endParaRPr lang="en-US" sz="1067">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9565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06_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52851" y="961"/>
            <a:ext cx="6002899" cy="692853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2262" y="6373698"/>
            <a:ext cx="2049796" cy="322340"/>
          </a:xfrm>
          <a:prstGeom prst="rect">
            <a:avLst/>
          </a:prstGeom>
        </p:spPr>
      </p:pic>
      <p:sp>
        <p:nvSpPr>
          <p:cNvPr id="2" name="Date Placeholder 1"/>
          <p:cNvSpPr>
            <a:spLocks noGrp="1"/>
          </p:cNvSpPr>
          <p:nvPr>
            <p:ph type="dt" sz="half" idx="10"/>
          </p:nvPr>
        </p:nvSpPr>
        <p:spPr/>
        <p:txBody>
          <a:bodyPr/>
          <a:lstStyle/>
          <a:p>
            <a:fld id="{1A0F5271-847B-4A9D-9E99-0CA5A298D24C}" type="datetime1">
              <a:rPr lang="en-US" smtClean="0"/>
              <a:t>11/20/2024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40EABD-B1C5-4848-B023-412F428FF521}" type="slidenum">
              <a:rPr lang="en-US" smtClean="0"/>
              <a:t>‹N›</a:t>
            </a:fld>
            <a:endParaRPr lang="en-US"/>
          </a:p>
        </p:txBody>
      </p:sp>
      <p:sp>
        <p:nvSpPr>
          <p:cNvPr id="13" name="Title 1"/>
          <p:cNvSpPr>
            <a:spLocks noGrp="1"/>
          </p:cNvSpPr>
          <p:nvPr>
            <p:ph type="title"/>
          </p:nvPr>
        </p:nvSpPr>
        <p:spPr>
          <a:xfrm>
            <a:off x="355602" y="245596"/>
            <a:ext cx="6205365" cy="1325563"/>
          </a:xfrm>
        </p:spPr>
        <p:txBody>
          <a:bodyPr>
            <a:normAutofit/>
          </a:bodyPr>
          <a:lstStyle>
            <a:lvl1pPr>
              <a:defRPr sz="4267">
                <a:solidFill>
                  <a:srgbClr val="00AEEF"/>
                </a:solidFill>
              </a:defRPr>
            </a:lvl1pPr>
          </a:lstStyle>
          <a:p>
            <a:r>
              <a:rPr lang="en-US"/>
              <a:t>Click to edit Master title style</a:t>
            </a:r>
          </a:p>
        </p:txBody>
      </p:sp>
      <p:sp>
        <p:nvSpPr>
          <p:cNvPr id="14" name="Content Placeholder 2"/>
          <p:cNvSpPr>
            <a:spLocks noGrp="1"/>
          </p:cNvSpPr>
          <p:nvPr>
            <p:ph idx="1"/>
          </p:nvPr>
        </p:nvSpPr>
        <p:spPr>
          <a:xfrm>
            <a:off x="355600" y="1722032"/>
            <a:ext cx="6205365" cy="4501467"/>
          </a:xfrm>
        </p:spPr>
        <p:txBody>
          <a:bodyPr>
            <a:normAutofit/>
          </a:bodyPr>
          <a:lstStyle>
            <a:lvl1pPr>
              <a:defRPr sz="3200"/>
            </a:lvl1pPr>
            <a:lvl2pPr>
              <a:defRPr sz="2400"/>
            </a:lvl2pPr>
          </a:lstStyle>
          <a:p>
            <a:pPr lvl="0"/>
            <a:r>
              <a:rPr lang="en-US"/>
              <a:t>Edit Master text styles</a:t>
            </a:r>
          </a:p>
          <a:p>
            <a:pPr lvl="1"/>
            <a:r>
              <a:rPr lang="en-US"/>
              <a:t>Second level</a:t>
            </a:r>
          </a:p>
        </p:txBody>
      </p:sp>
      <p:sp>
        <p:nvSpPr>
          <p:cNvPr id="7" name="Rectangle 6"/>
          <p:cNvSpPr/>
          <p:nvPr userDrawn="1"/>
        </p:nvSpPr>
        <p:spPr>
          <a:xfrm rot="16200000">
            <a:off x="11067825" y="5706610"/>
            <a:ext cx="1851789" cy="256545"/>
          </a:xfrm>
          <a:prstGeom prst="rect">
            <a:avLst/>
          </a:prstGeom>
        </p:spPr>
        <p:txBody>
          <a:bodyPr wrap="none">
            <a:spAutoFit/>
          </a:bodyPr>
          <a:lstStyle/>
          <a:p>
            <a:r>
              <a:rPr lang="en-US" sz="1067">
                <a:solidFill>
                  <a:schemeClr val="bg1"/>
                </a:solidFill>
                <a:latin typeface="Arial" panose="020B0604020202020204" pitchFamily="34" charset="0"/>
                <a:cs typeface="Arial" panose="020B0604020202020204" pitchFamily="34" charset="0"/>
              </a:rPr>
              <a:t>© UNICEF/UNI130333/</a:t>
            </a:r>
            <a:r>
              <a:rPr lang="en-US" sz="1067" err="1">
                <a:solidFill>
                  <a:schemeClr val="bg1"/>
                </a:solidFill>
                <a:latin typeface="Arial" panose="020B0604020202020204" pitchFamily="34" charset="0"/>
                <a:cs typeface="Arial" panose="020B0604020202020204" pitchFamily="34" charset="0"/>
              </a:rPr>
              <a:t>Ose</a:t>
            </a:r>
            <a:endParaRPr lang="en-US" sz="1067">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5702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04b_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43741" y="5824"/>
            <a:ext cx="5448259" cy="6852177"/>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2262" y="6373698"/>
            <a:ext cx="2049796" cy="322340"/>
          </a:xfrm>
          <a:prstGeom prst="rect">
            <a:avLst/>
          </a:prstGeom>
        </p:spPr>
      </p:pic>
      <p:sp>
        <p:nvSpPr>
          <p:cNvPr id="2" name="Date Placeholder 1"/>
          <p:cNvSpPr>
            <a:spLocks noGrp="1"/>
          </p:cNvSpPr>
          <p:nvPr>
            <p:ph type="dt" sz="half" idx="10"/>
          </p:nvPr>
        </p:nvSpPr>
        <p:spPr/>
        <p:txBody>
          <a:bodyPr/>
          <a:lstStyle/>
          <a:p>
            <a:fld id="{509B72FB-26A6-4FE2-9763-76337F731311}" type="datetime1">
              <a:rPr lang="en-US" smtClean="0"/>
              <a:t>11/20/2024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2F40EABD-B1C5-4848-B023-412F428FF521}" type="slidenum">
              <a:rPr lang="en-US" smtClean="0"/>
              <a:pPr/>
              <a:t>‹N›</a:t>
            </a:fld>
            <a:endParaRPr lang="en-US"/>
          </a:p>
        </p:txBody>
      </p:sp>
      <p:sp>
        <p:nvSpPr>
          <p:cNvPr id="13" name="Title 1"/>
          <p:cNvSpPr>
            <a:spLocks noGrp="1"/>
          </p:cNvSpPr>
          <p:nvPr>
            <p:ph type="title"/>
          </p:nvPr>
        </p:nvSpPr>
        <p:spPr>
          <a:xfrm>
            <a:off x="355602" y="245596"/>
            <a:ext cx="6205365" cy="1325563"/>
          </a:xfrm>
        </p:spPr>
        <p:txBody>
          <a:bodyPr>
            <a:normAutofit/>
          </a:bodyPr>
          <a:lstStyle>
            <a:lvl1pPr>
              <a:defRPr sz="4267">
                <a:solidFill>
                  <a:srgbClr val="00AEEF"/>
                </a:solidFill>
              </a:defRPr>
            </a:lvl1pPr>
          </a:lstStyle>
          <a:p>
            <a:r>
              <a:rPr lang="en-US"/>
              <a:t>Click to edit Master title style</a:t>
            </a:r>
          </a:p>
        </p:txBody>
      </p:sp>
      <p:sp>
        <p:nvSpPr>
          <p:cNvPr id="14" name="Content Placeholder 2"/>
          <p:cNvSpPr>
            <a:spLocks noGrp="1"/>
          </p:cNvSpPr>
          <p:nvPr>
            <p:ph idx="1"/>
          </p:nvPr>
        </p:nvSpPr>
        <p:spPr>
          <a:xfrm>
            <a:off x="355600" y="1722032"/>
            <a:ext cx="6205365" cy="4501467"/>
          </a:xfrm>
        </p:spPr>
        <p:txBody>
          <a:bodyPr>
            <a:normAutofit/>
          </a:bodyPr>
          <a:lstStyle>
            <a:lvl1pPr>
              <a:defRPr sz="3200"/>
            </a:lvl1pPr>
            <a:lvl2pPr>
              <a:defRPr sz="2400"/>
            </a:lvl2pPr>
          </a:lstStyle>
          <a:p>
            <a:pPr lvl="0"/>
            <a:r>
              <a:rPr lang="en-US"/>
              <a:t>Edit Master text styles</a:t>
            </a:r>
          </a:p>
          <a:p>
            <a:pPr lvl="1"/>
            <a:r>
              <a:rPr lang="en-US"/>
              <a:t>Second level</a:t>
            </a:r>
          </a:p>
        </p:txBody>
      </p:sp>
      <p:sp>
        <p:nvSpPr>
          <p:cNvPr id="16" name="Rectangle 15"/>
          <p:cNvSpPr/>
          <p:nvPr userDrawn="1"/>
        </p:nvSpPr>
        <p:spPr>
          <a:xfrm rot="16200000">
            <a:off x="10957643" y="1052931"/>
            <a:ext cx="2055371" cy="256545"/>
          </a:xfrm>
          <a:prstGeom prst="rect">
            <a:avLst/>
          </a:prstGeom>
        </p:spPr>
        <p:txBody>
          <a:bodyPr wrap="none">
            <a:spAutoFit/>
          </a:bodyPr>
          <a:lstStyle/>
          <a:p>
            <a:r>
              <a:rPr lang="en-US" sz="1067">
                <a:solidFill>
                  <a:schemeClr val="bg1"/>
                </a:solidFill>
                <a:latin typeface="Arial" panose="020B0604020202020204" pitchFamily="34" charset="0"/>
                <a:cs typeface="Arial" panose="020B0604020202020204" pitchFamily="34" charset="0"/>
              </a:rPr>
              <a:t>© UNICEF/UN0119030/</a:t>
            </a:r>
            <a:r>
              <a:rPr lang="en-US" sz="1067" err="1">
                <a:solidFill>
                  <a:schemeClr val="bg1"/>
                </a:solidFill>
                <a:latin typeface="Arial" panose="020B0604020202020204" pitchFamily="34" charset="0"/>
                <a:cs typeface="Arial" panose="020B0604020202020204" pitchFamily="34" charset="0"/>
              </a:rPr>
              <a:t>Sokhin</a:t>
            </a:r>
            <a:endParaRPr lang="en-US" sz="1067">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5550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02_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4599093" cy="68580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27587" y="6356351"/>
            <a:ext cx="2049796" cy="322340"/>
          </a:xfrm>
          <a:prstGeom prst="rect">
            <a:avLst/>
          </a:prstGeom>
        </p:spPr>
      </p:pic>
      <p:sp>
        <p:nvSpPr>
          <p:cNvPr id="2" name="Date Placeholder 1"/>
          <p:cNvSpPr>
            <a:spLocks noGrp="1"/>
          </p:cNvSpPr>
          <p:nvPr>
            <p:ph type="dt" sz="half" idx="10"/>
          </p:nvPr>
        </p:nvSpPr>
        <p:spPr/>
        <p:txBody>
          <a:bodyPr/>
          <a:lstStyle/>
          <a:p>
            <a:fld id="{6B2EE1BB-2142-41AE-962F-1D6635340BBC}" type="datetime1">
              <a:rPr lang="en-US" smtClean="0"/>
              <a:t>11/20/2024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40EABD-B1C5-4848-B023-412F428FF521}" type="slidenum">
              <a:rPr lang="en-US" smtClean="0"/>
              <a:t>‹N›</a:t>
            </a:fld>
            <a:endParaRPr lang="en-US"/>
          </a:p>
        </p:txBody>
      </p:sp>
      <p:sp>
        <p:nvSpPr>
          <p:cNvPr id="13" name="Title 1"/>
          <p:cNvSpPr>
            <a:spLocks noGrp="1"/>
          </p:cNvSpPr>
          <p:nvPr>
            <p:ph type="title"/>
          </p:nvPr>
        </p:nvSpPr>
        <p:spPr>
          <a:xfrm>
            <a:off x="4826001" y="245596"/>
            <a:ext cx="7010399" cy="1325563"/>
          </a:xfrm>
        </p:spPr>
        <p:txBody>
          <a:bodyPr>
            <a:normAutofit/>
          </a:bodyPr>
          <a:lstStyle>
            <a:lvl1pPr>
              <a:defRPr sz="4267">
                <a:solidFill>
                  <a:srgbClr val="00AEEF"/>
                </a:solidFill>
              </a:defRPr>
            </a:lvl1pPr>
          </a:lstStyle>
          <a:p>
            <a:r>
              <a:rPr lang="en-US"/>
              <a:t>Click to edit Master title style</a:t>
            </a:r>
          </a:p>
        </p:txBody>
      </p:sp>
      <p:sp>
        <p:nvSpPr>
          <p:cNvPr id="14" name="Content Placeholder 2"/>
          <p:cNvSpPr>
            <a:spLocks noGrp="1"/>
          </p:cNvSpPr>
          <p:nvPr>
            <p:ph idx="1"/>
          </p:nvPr>
        </p:nvSpPr>
        <p:spPr>
          <a:xfrm>
            <a:off x="4826000" y="1722032"/>
            <a:ext cx="7010400" cy="4501467"/>
          </a:xfrm>
        </p:spPr>
        <p:txBody>
          <a:bodyPr>
            <a:normAutofit/>
          </a:bodyPr>
          <a:lstStyle>
            <a:lvl1pPr>
              <a:defRPr sz="3200"/>
            </a:lvl1pPr>
            <a:lvl2pPr>
              <a:defRPr sz="2400"/>
            </a:lvl2pPr>
          </a:lstStyle>
          <a:p>
            <a:pPr lvl="0"/>
            <a:r>
              <a:rPr lang="en-US"/>
              <a:t>Edit Master text styles</a:t>
            </a:r>
          </a:p>
          <a:p>
            <a:pPr lvl="1"/>
            <a:r>
              <a:rPr lang="en-US"/>
              <a:t>Second level</a:t>
            </a:r>
          </a:p>
        </p:txBody>
      </p:sp>
      <p:sp>
        <p:nvSpPr>
          <p:cNvPr id="15" name="Rectangle 14"/>
          <p:cNvSpPr/>
          <p:nvPr userDrawn="1"/>
        </p:nvSpPr>
        <p:spPr>
          <a:xfrm rot="16200000">
            <a:off x="-1085018" y="5265715"/>
            <a:ext cx="2593980" cy="256545"/>
          </a:xfrm>
          <a:prstGeom prst="rect">
            <a:avLst/>
          </a:prstGeom>
        </p:spPr>
        <p:txBody>
          <a:bodyPr wrap="none">
            <a:spAutoFit/>
          </a:bodyPr>
          <a:lstStyle/>
          <a:p>
            <a:r>
              <a:rPr lang="en-US" sz="1067">
                <a:solidFill>
                  <a:schemeClr val="bg1"/>
                </a:solidFill>
                <a:latin typeface="Arial" panose="020B0604020202020204" pitchFamily="34" charset="0"/>
                <a:cs typeface="Arial" panose="020B0604020202020204" pitchFamily="34" charset="0"/>
              </a:rPr>
              <a:t>© UNICEF/UN074420/Knowles-</a:t>
            </a:r>
            <a:r>
              <a:rPr lang="en-US" sz="1067" err="1">
                <a:solidFill>
                  <a:schemeClr val="bg1"/>
                </a:solidFill>
                <a:latin typeface="Arial" panose="020B0604020202020204" pitchFamily="34" charset="0"/>
                <a:cs typeface="Arial" panose="020B0604020202020204" pitchFamily="34" charset="0"/>
              </a:rPr>
              <a:t>Coursin</a:t>
            </a:r>
            <a:endParaRPr lang="en-US" sz="1067">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0805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pPr>
              <a:defRPr/>
            </a:pPr>
            <a:fld id="{B1522025-14F6-4F84-A12C-102ED5954457}" type="datetimeFigureOut">
              <a:rPr lang="it-IT" smtClean="0"/>
              <a:pPr>
                <a:defRPr/>
              </a:pPr>
              <a:t>20/11/2024</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pPr>
              <a:defRPr/>
            </a:pPr>
            <a:fld id="{D81C6C88-247E-4253-9C3B-B78BBE5A52FD}" type="slidenum">
              <a:rPr lang="it-IT" smtClean="0"/>
              <a:pPr>
                <a:defRPr/>
              </a:pPr>
              <a:t>‹N›</a:t>
            </a:fld>
            <a:endParaRPr lang="it-IT"/>
          </a:p>
        </p:txBody>
      </p:sp>
    </p:spTree>
    <p:extLst>
      <p:ext uri="{BB962C8B-B14F-4D97-AF65-F5344CB8AC3E}">
        <p14:creationId xmlns:p14="http://schemas.microsoft.com/office/powerpoint/2010/main" val="3060908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EE2E9AC2-4784-4DCB-BDBB-59F3CE9771E3}" type="datetimeFigureOut">
              <a:rPr lang="it-IT" smtClean="0"/>
              <a:pPr>
                <a:defRPr/>
              </a:pPr>
              <a:t>20/11/2024</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pPr>
              <a:defRPr/>
            </a:pPr>
            <a:fld id="{0D6EC3B1-C186-4542-A340-8E9038C72163}" type="slidenum">
              <a:rPr lang="it-IT" smtClean="0"/>
              <a:pPr>
                <a:defRPr/>
              </a:pPr>
              <a:t>‹N›</a:t>
            </a:fld>
            <a:endParaRPr lang="it-IT"/>
          </a:p>
        </p:txBody>
      </p:sp>
    </p:spTree>
    <p:extLst>
      <p:ext uri="{BB962C8B-B14F-4D97-AF65-F5344CB8AC3E}">
        <p14:creationId xmlns:p14="http://schemas.microsoft.com/office/powerpoint/2010/main" val="111143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pPr>
              <a:defRPr/>
            </a:pPr>
            <a:fld id="{022C5AF2-AEA9-4877-BA83-45EA30325211}" type="datetimeFigureOut">
              <a:rPr lang="it-IT" smtClean="0"/>
              <a:pPr>
                <a:defRPr/>
              </a:pPr>
              <a:t>20/11/2024</a:t>
            </a:fld>
            <a:endParaRPr lang="it-IT"/>
          </a:p>
        </p:txBody>
      </p:sp>
      <p:sp>
        <p:nvSpPr>
          <p:cNvPr id="6" name="Footer Placeholder 5"/>
          <p:cNvSpPr>
            <a:spLocks noGrp="1"/>
          </p:cNvSpPr>
          <p:nvPr>
            <p:ph type="ftr" sz="quarter" idx="11"/>
          </p:nvPr>
        </p:nvSpPr>
        <p:spPr/>
        <p:txBody>
          <a:bodyPr/>
          <a:lstStyle/>
          <a:p>
            <a:pPr>
              <a:defRPr/>
            </a:pPr>
            <a:endParaRPr lang="it-IT"/>
          </a:p>
        </p:txBody>
      </p:sp>
      <p:sp>
        <p:nvSpPr>
          <p:cNvPr id="7" name="Slide Number Placeholder 6"/>
          <p:cNvSpPr>
            <a:spLocks noGrp="1"/>
          </p:cNvSpPr>
          <p:nvPr>
            <p:ph type="sldNum" sz="quarter" idx="12"/>
          </p:nvPr>
        </p:nvSpPr>
        <p:spPr/>
        <p:txBody>
          <a:bodyPr/>
          <a:lstStyle/>
          <a:p>
            <a:pPr>
              <a:defRPr/>
            </a:pPr>
            <a:fld id="{F69AD33F-8C0E-41CD-94FD-96094D6C1FE7}" type="slidenum">
              <a:rPr lang="it-IT" smtClean="0"/>
              <a:pPr>
                <a:defRPr/>
              </a:pPr>
              <a:t>‹N›</a:t>
            </a:fld>
            <a:endParaRPr lang="it-IT"/>
          </a:p>
        </p:txBody>
      </p:sp>
    </p:spTree>
    <p:extLst>
      <p:ext uri="{BB962C8B-B14F-4D97-AF65-F5344CB8AC3E}">
        <p14:creationId xmlns:p14="http://schemas.microsoft.com/office/powerpoint/2010/main" val="2519142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pPr>
              <a:defRPr/>
            </a:pPr>
            <a:fld id="{982B49C8-26EE-45AD-919B-7894CE945391}" type="datetimeFigureOut">
              <a:rPr lang="it-IT" smtClean="0"/>
              <a:pPr>
                <a:defRPr/>
              </a:pPr>
              <a:t>20/11/2024</a:t>
            </a:fld>
            <a:endParaRPr lang="it-IT"/>
          </a:p>
        </p:txBody>
      </p:sp>
      <p:sp>
        <p:nvSpPr>
          <p:cNvPr id="8" name="Footer Placeholder 7"/>
          <p:cNvSpPr>
            <a:spLocks noGrp="1"/>
          </p:cNvSpPr>
          <p:nvPr>
            <p:ph type="ftr" sz="quarter" idx="11"/>
          </p:nvPr>
        </p:nvSpPr>
        <p:spPr/>
        <p:txBody>
          <a:bodyPr/>
          <a:lstStyle/>
          <a:p>
            <a:pPr>
              <a:defRPr/>
            </a:pPr>
            <a:endParaRPr lang="it-IT"/>
          </a:p>
        </p:txBody>
      </p:sp>
      <p:sp>
        <p:nvSpPr>
          <p:cNvPr id="9" name="Slide Number Placeholder 8"/>
          <p:cNvSpPr>
            <a:spLocks noGrp="1"/>
          </p:cNvSpPr>
          <p:nvPr>
            <p:ph type="sldNum" sz="quarter" idx="12"/>
          </p:nvPr>
        </p:nvSpPr>
        <p:spPr/>
        <p:txBody>
          <a:bodyPr/>
          <a:lstStyle/>
          <a:p>
            <a:pPr>
              <a:defRPr/>
            </a:pPr>
            <a:fld id="{8EAC517D-3BBC-4042-A824-9F8169D8A1B3}" type="slidenum">
              <a:rPr lang="it-IT" smtClean="0"/>
              <a:pPr>
                <a:defRPr/>
              </a:pPr>
              <a:t>‹N›</a:t>
            </a:fld>
            <a:endParaRPr lang="it-IT"/>
          </a:p>
        </p:txBody>
      </p:sp>
    </p:spTree>
    <p:extLst>
      <p:ext uri="{BB962C8B-B14F-4D97-AF65-F5344CB8AC3E}">
        <p14:creationId xmlns:p14="http://schemas.microsoft.com/office/powerpoint/2010/main" val="3373742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pPr>
              <a:defRPr/>
            </a:pPr>
            <a:fld id="{7B0F5286-E81A-4D81-AC62-6FC1FB2822EA}" type="datetimeFigureOut">
              <a:rPr lang="it-IT" smtClean="0"/>
              <a:pPr>
                <a:defRPr/>
              </a:pPr>
              <a:t>20/11/2024</a:t>
            </a:fld>
            <a:endParaRPr lang="it-IT"/>
          </a:p>
        </p:txBody>
      </p:sp>
      <p:sp>
        <p:nvSpPr>
          <p:cNvPr id="4" name="Footer Placeholder 3"/>
          <p:cNvSpPr>
            <a:spLocks noGrp="1"/>
          </p:cNvSpPr>
          <p:nvPr>
            <p:ph type="ftr" sz="quarter" idx="11"/>
          </p:nvPr>
        </p:nvSpPr>
        <p:spPr/>
        <p:txBody>
          <a:bodyPr/>
          <a:lstStyle/>
          <a:p>
            <a:pPr>
              <a:defRPr/>
            </a:pPr>
            <a:endParaRPr lang="it-IT"/>
          </a:p>
        </p:txBody>
      </p:sp>
      <p:sp>
        <p:nvSpPr>
          <p:cNvPr id="5" name="Slide Number Placeholder 4"/>
          <p:cNvSpPr>
            <a:spLocks noGrp="1"/>
          </p:cNvSpPr>
          <p:nvPr>
            <p:ph type="sldNum" sz="quarter" idx="12"/>
          </p:nvPr>
        </p:nvSpPr>
        <p:spPr/>
        <p:txBody>
          <a:bodyPr/>
          <a:lstStyle/>
          <a:p>
            <a:pPr>
              <a:defRPr/>
            </a:pPr>
            <a:fld id="{CCDAA811-5610-415D-8286-95B40131FE47}" type="slidenum">
              <a:rPr lang="it-IT" smtClean="0"/>
              <a:pPr>
                <a:defRPr/>
              </a:pPr>
              <a:t>‹N›</a:t>
            </a:fld>
            <a:endParaRPr lang="it-IT"/>
          </a:p>
        </p:txBody>
      </p:sp>
    </p:spTree>
    <p:extLst>
      <p:ext uri="{BB962C8B-B14F-4D97-AF65-F5344CB8AC3E}">
        <p14:creationId xmlns:p14="http://schemas.microsoft.com/office/powerpoint/2010/main" val="1030620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BC82646-7563-41ED-A4B8-B70D9E95D4E3}" type="datetimeFigureOut">
              <a:rPr lang="it-IT" smtClean="0"/>
              <a:pPr>
                <a:defRPr/>
              </a:pPr>
              <a:t>20/11/2024</a:t>
            </a:fld>
            <a:endParaRPr lang="it-IT"/>
          </a:p>
        </p:txBody>
      </p:sp>
      <p:sp>
        <p:nvSpPr>
          <p:cNvPr id="3" name="Footer Placeholder 2"/>
          <p:cNvSpPr>
            <a:spLocks noGrp="1"/>
          </p:cNvSpPr>
          <p:nvPr>
            <p:ph type="ftr" sz="quarter" idx="11"/>
          </p:nvPr>
        </p:nvSpPr>
        <p:spPr/>
        <p:txBody>
          <a:bodyPr/>
          <a:lstStyle/>
          <a:p>
            <a:pPr>
              <a:defRPr/>
            </a:pPr>
            <a:endParaRPr lang="it-IT"/>
          </a:p>
        </p:txBody>
      </p:sp>
      <p:sp>
        <p:nvSpPr>
          <p:cNvPr id="4" name="Slide Number Placeholder 3"/>
          <p:cNvSpPr>
            <a:spLocks noGrp="1"/>
          </p:cNvSpPr>
          <p:nvPr>
            <p:ph type="sldNum" sz="quarter" idx="12"/>
          </p:nvPr>
        </p:nvSpPr>
        <p:spPr/>
        <p:txBody>
          <a:bodyPr/>
          <a:lstStyle/>
          <a:p>
            <a:pPr>
              <a:defRPr/>
            </a:pPr>
            <a:fld id="{176A8BF3-CFC2-4845-AB17-87491AB49171}" type="slidenum">
              <a:rPr lang="it-IT" smtClean="0"/>
              <a:pPr>
                <a:defRPr/>
              </a:pPr>
              <a:t>‹N›</a:t>
            </a:fld>
            <a:endParaRPr lang="it-IT"/>
          </a:p>
        </p:txBody>
      </p:sp>
    </p:spTree>
    <p:extLst>
      <p:ext uri="{BB962C8B-B14F-4D97-AF65-F5344CB8AC3E}">
        <p14:creationId xmlns:p14="http://schemas.microsoft.com/office/powerpoint/2010/main" val="2673754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9856D9BC-2E65-4C97-A8B1-BA3243A49407}" type="datetimeFigureOut">
              <a:rPr lang="it-IT" smtClean="0"/>
              <a:pPr>
                <a:defRPr/>
              </a:pPr>
              <a:t>20/11/2024</a:t>
            </a:fld>
            <a:endParaRPr lang="it-IT"/>
          </a:p>
        </p:txBody>
      </p:sp>
      <p:sp>
        <p:nvSpPr>
          <p:cNvPr id="6" name="Footer Placeholder 5"/>
          <p:cNvSpPr>
            <a:spLocks noGrp="1"/>
          </p:cNvSpPr>
          <p:nvPr>
            <p:ph type="ftr" sz="quarter" idx="11"/>
          </p:nvPr>
        </p:nvSpPr>
        <p:spPr/>
        <p:txBody>
          <a:bodyPr/>
          <a:lstStyle/>
          <a:p>
            <a:pPr>
              <a:defRPr/>
            </a:pPr>
            <a:endParaRPr lang="it-IT"/>
          </a:p>
        </p:txBody>
      </p:sp>
      <p:sp>
        <p:nvSpPr>
          <p:cNvPr id="7" name="Slide Number Placeholder 6"/>
          <p:cNvSpPr>
            <a:spLocks noGrp="1"/>
          </p:cNvSpPr>
          <p:nvPr>
            <p:ph type="sldNum" sz="quarter" idx="12"/>
          </p:nvPr>
        </p:nvSpPr>
        <p:spPr/>
        <p:txBody>
          <a:bodyPr/>
          <a:lstStyle/>
          <a:p>
            <a:pPr>
              <a:defRPr/>
            </a:pPr>
            <a:fld id="{01A60526-FC02-4EFE-8210-71E0E11DB119}" type="slidenum">
              <a:rPr lang="it-IT" smtClean="0"/>
              <a:pPr>
                <a:defRPr/>
              </a:pPr>
              <a:t>‹N›</a:t>
            </a:fld>
            <a:endParaRPr lang="it-IT"/>
          </a:p>
        </p:txBody>
      </p:sp>
    </p:spTree>
    <p:extLst>
      <p:ext uri="{BB962C8B-B14F-4D97-AF65-F5344CB8AC3E}">
        <p14:creationId xmlns:p14="http://schemas.microsoft.com/office/powerpoint/2010/main" val="3920844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F79551CE-7E17-45FA-8753-23EB5455B43E}" type="datetimeFigureOut">
              <a:rPr lang="it-IT" smtClean="0"/>
              <a:pPr>
                <a:defRPr/>
              </a:pPr>
              <a:t>20/11/2024</a:t>
            </a:fld>
            <a:endParaRPr lang="it-IT"/>
          </a:p>
        </p:txBody>
      </p:sp>
      <p:sp>
        <p:nvSpPr>
          <p:cNvPr id="6" name="Footer Placeholder 5"/>
          <p:cNvSpPr>
            <a:spLocks noGrp="1"/>
          </p:cNvSpPr>
          <p:nvPr>
            <p:ph type="ftr" sz="quarter" idx="11"/>
          </p:nvPr>
        </p:nvSpPr>
        <p:spPr/>
        <p:txBody>
          <a:bodyPr/>
          <a:lstStyle/>
          <a:p>
            <a:pPr>
              <a:defRPr/>
            </a:pPr>
            <a:endParaRPr lang="it-IT"/>
          </a:p>
        </p:txBody>
      </p:sp>
      <p:sp>
        <p:nvSpPr>
          <p:cNvPr id="7" name="Slide Number Placeholder 6"/>
          <p:cNvSpPr>
            <a:spLocks noGrp="1"/>
          </p:cNvSpPr>
          <p:nvPr>
            <p:ph type="sldNum" sz="quarter" idx="12"/>
          </p:nvPr>
        </p:nvSpPr>
        <p:spPr/>
        <p:txBody>
          <a:bodyPr/>
          <a:lstStyle/>
          <a:p>
            <a:pPr>
              <a:defRPr/>
            </a:pPr>
            <a:fld id="{D03DEE09-7D1A-405E-BAB3-4FB692FCDA2A}" type="slidenum">
              <a:rPr lang="it-IT" smtClean="0"/>
              <a:pPr>
                <a:defRPr/>
              </a:pPr>
              <a:t>‹N›</a:t>
            </a:fld>
            <a:endParaRPr lang="it-IT"/>
          </a:p>
        </p:txBody>
      </p:sp>
    </p:spTree>
    <p:extLst>
      <p:ext uri="{BB962C8B-B14F-4D97-AF65-F5344CB8AC3E}">
        <p14:creationId xmlns:p14="http://schemas.microsoft.com/office/powerpoint/2010/main" val="1305288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907F3AE-DCC3-4FA6-8DD4-78DAB6625C8F}" type="datetimeFigureOut">
              <a:rPr lang="it-IT" smtClean="0"/>
              <a:pPr>
                <a:defRPr/>
              </a:pPr>
              <a:t>20/11/2024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8E4C545-53D4-4AED-B321-7D0EA0196F33}" type="slidenum">
              <a:rPr lang="it-IT" smtClean="0"/>
              <a:pPr>
                <a:defRPr/>
              </a:pPr>
              <a:t>‹N›</a:t>
            </a:fld>
            <a:endParaRPr lang="it-IT"/>
          </a:p>
        </p:txBody>
      </p:sp>
    </p:spTree>
    <p:extLst>
      <p:ext uri="{BB962C8B-B14F-4D97-AF65-F5344CB8AC3E}">
        <p14:creationId xmlns:p14="http://schemas.microsoft.com/office/powerpoint/2010/main" val="1744633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https://www.miur.gov.it/-/il-programma-scuole-per-i-diritti-dell-infanzia-e-dell-adolescenza-unicef-e-ministero-dell-istruzione-e-del-merito-#:~:text=Per%20l%E2%80%99anno%20scolastico%202024/2025%20il%20Ministero%20dell%E2%80%99Istruzione%20e%20del%20Merito" TargetMode="External"/><Relationship Id="rId5" Type="http://schemas.openxmlformats.org/officeDocument/2006/relationships/image" Target="../media/image26.png"/><Relationship Id="rId4" Type="http://schemas.openxmlformats.org/officeDocument/2006/relationships/image" Target="../media/image25.emf"/></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https://www.datocms-assets.com/30196/1716905023-unicef-toolkit-promuovere-il-diritto-alla-partecipazione.pdf" TargetMode="External"/><Relationship Id="rId5" Type="http://schemas.openxmlformats.org/officeDocument/2006/relationships/hyperlink" Target="https://www.datocms-assets.com/30196/1716905019-unicef-manuale-operativo-scuole-per-i-diritti.pdf" TargetMode="Externa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18.png"/><Relationship Id="rId4" Type="http://schemas.openxmlformats.org/officeDocument/2006/relationships/hyperlink" Target="https://www.datocms-assets.com/30196/1716905019-unicef-manuale-operativo-scuole-per-i-diritti.pdf"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18.pn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hyperlink" Target="https://www.datocms-assets.com/30196/1716905023-unicef-toolkit-promuovere-il-diritto-alla-partecipazione.pdf" TargetMode="External"/><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8.png"/><Relationship Id="rId7" Type="http://schemas.openxmlformats.org/officeDocument/2006/relationships/image" Target="../media/image51.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18.pn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www.unicef.it/italia-amica-dei-bambini/scuola-amica-bambini/proposta-educativa/"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hyperlink" Target="https://www.unicef.it/doc/621/protocolli-opzionali-convenzione-diritti-infanzia.htm"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7997"/>
          </a:xfrm>
          <a:prstGeom prst="rect">
            <a:avLst/>
          </a:prstGeom>
        </p:spPr>
      </p:pic>
      <p:sp>
        <p:nvSpPr>
          <p:cNvPr id="5" name="object 5"/>
          <p:cNvSpPr txBox="1"/>
          <p:nvPr/>
        </p:nvSpPr>
        <p:spPr>
          <a:xfrm>
            <a:off x="9938490" y="252160"/>
            <a:ext cx="2134447" cy="308696"/>
          </a:xfrm>
          <a:prstGeom prst="rect">
            <a:avLst/>
          </a:prstGeom>
        </p:spPr>
        <p:txBody>
          <a:bodyPr vert="horz" wrap="square" lIns="0" tIns="21167" rIns="0" bIns="0" rtlCol="0">
            <a:spAutoFit/>
          </a:bodyPr>
          <a:lstStyle/>
          <a:p>
            <a:pPr marL="16933">
              <a:spcBef>
                <a:spcPts val="167"/>
              </a:spcBef>
            </a:pPr>
            <a:r>
              <a:rPr lang="it-IT" sz="1867">
                <a:solidFill>
                  <a:srgbClr val="FFFFFF"/>
                </a:solidFill>
                <a:latin typeface="Arial MT"/>
                <a:cs typeface="Arial MT"/>
              </a:rPr>
              <a:t>11 ottobre 2024 </a:t>
            </a:r>
            <a:endParaRPr sz="1867">
              <a:latin typeface="Arial MT"/>
              <a:cs typeface="Arial MT"/>
            </a:endParaRPr>
          </a:p>
        </p:txBody>
      </p:sp>
      <p:sp>
        <p:nvSpPr>
          <p:cNvPr id="6" name="object 6"/>
          <p:cNvSpPr txBox="1"/>
          <p:nvPr/>
        </p:nvSpPr>
        <p:spPr>
          <a:xfrm rot="10800000" flipV="1">
            <a:off x="10434637" y="6579620"/>
            <a:ext cx="1757363" cy="185586"/>
          </a:xfrm>
          <a:prstGeom prst="rect">
            <a:avLst/>
          </a:prstGeom>
        </p:spPr>
        <p:txBody>
          <a:bodyPr vert="horz" wrap="square" lIns="0" tIns="21167" rIns="0" bIns="0" rtlCol="0">
            <a:spAutoFit/>
          </a:bodyPr>
          <a:lstStyle/>
          <a:p>
            <a:pPr marL="16933">
              <a:spcBef>
                <a:spcPts val="167"/>
              </a:spcBef>
            </a:pPr>
            <a:r>
              <a:rPr sz="1067">
                <a:solidFill>
                  <a:srgbClr val="FFFFFF"/>
                </a:solidFill>
                <a:latin typeface="Calibri"/>
                <a:cs typeface="Calibri"/>
              </a:rPr>
              <a:t>©</a:t>
            </a:r>
            <a:r>
              <a:rPr sz="1067" spc="160">
                <a:solidFill>
                  <a:srgbClr val="FFFFFF"/>
                </a:solidFill>
                <a:latin typeface="Calibri"/>
                <a:cs typeface="Calibri"/>
              </a:rPr>
              <a:t> </a:t>
            </a:r>
            <a:r>
              <a:rPr sz="1067">
                <a:solidFill>
                  <a:srgbClr val="FFFFFF"/>
                </a:solidFill>
                <a:latin typeface="Calibri"/>
                <a:cs typeface="Calibri"/>
              </a:rPr>
              <a:t>UNICEF/UN074393/Al-</a:t>
            </a:r>
            <a:r>
              <a:rPr sz="1067" spc="-27">
                <a:solidFill>
                  <a:srgbClr val="FFFFFF"/>
                </a:solidFill>
                <a:latin typeface="Calibri"/>
                <a:cs typeface="Calibri"/>
              </a:rPr>
              <a:t>Issa</a:t>
            </a:r>
            <a:endParaRPr sz="1067">
              <a:latin typeface="Calibri"/>
              <a:cs typeface="Calibri"/>
            </a:endParaRPr>
          </a:p>
        </p:txBody>
      </p:sp>
      <p:pic>
        <p:nvPicPr>
          <p:cNvPr id="3" name="object 2">
            <a:extLst>
              <a:ext uri="{FF2B5EF4-FFF2-40B4-BE49-F238E27FC236}">
                <a16:creationId xmlns:a16="http://schemas.microsoft.com/office/drawing/2014/main" id="{67FF3E6C-84B5-CA18-EDE2-225B79278DC8}"/>
              </a:ext>
            </a:extLst>
          </p:cNvPr>
          <p:cNvPicPr/>
          <p:nvPr/>
        </p:nvPicPr>
        <p:blipFill>
          <a:blip r:embed="rId3" cstate="print"/>
          <a:stretch>
            <a:fillRect/>
          </a:stretch>
        </p:blipFill>
        <p:spPr>
          <a:xfrm>
            <a:off x="0" y="3"/>
            <a:ext cx="12192000" cy="6857997"/>
          </a:xfrm>
          <a:prstGeom prst="rect">
            <a:avLst/>
          </a:prstGeom>
        </p:spPr>
      </p:pic>
      <p:sp>
        <p:nvSpPr>
          <p:cNvPr id="7" name="CasellaDiTesto 6">
            <a:extLst>
              <a:ext uri="{FF2B5EF4-FFF2-40B4-BE49-F238E27FC236}">
                <a16:creationId xmlns:a16="http://schemas.microsoft.com/office/drawing/2014/main" id="{1472B569-2ED5-ABBB-4833-468B303516EB}"/>
              </a:ext>
            </a:extLst>
          </p:cNvPr>
          <p:cNvSpPr txBox="1"/>
          <p:nvPr/>
        </p:nvSpPr>
        <p:spPr>
          <a:xfrm rot="10800000" flipV="1">
            <a:off x="0" y="5811100"/>
            <a:ext cx="3971442" cy="954107"/>
          </a:xfrm>
          <a:prstGeom prst="rect">
            <a:avLst/>
          </a:prstGeom>
          <a:noFill/>
          <a:ln>
            <a:solidFill>
              <a:schemeClr val="bg1"/>
            </a:solidFill>
          </a:ln>
        </p:spPr>
        <p:txBody>
          <a:bodyPr wrap="square">
            <a:spAutoFit/>
          </a:bodyPr>
          <a:lstStyle/>
          <a:p>
            <a:r>
              <a:rPr lang="it-IT" sz="2800">
                <a:solidFill>
                  <a:schemeClr val="bg1"/>
                </a:solidFill>
              </a:rPr>
              <a:t>Ufficio Scuola e Università</a:t>
            </a:r>
          </a:p>
          <a:p>
            <a:r>
              <a:rPr lang="it-IT" sz="2800">
                <a:solidFill>
                  <a:schemeClr val="bg1"/>
                </a:solidFill>
              </a:rPr>
              <a:t>05.11.2024</a:t>
            </a:r>
            <a:endParaRPr lang="it-IT" sz="2800"/>
          </a:p>
        </p:txBody>
      </p:sp>
      <p:pic>
        <p:nvPicPr>
          <p:cNvPr id="8" name="Immagine 8" descr="Immagine che contiene testo, Carattere, Elementi grafici, logo&#10;&#10;Descrizione generata automaticamente">
            <a:extLst>
              <a:ext uri="{FF2B5EF4-FFF2-40B4-BE49-F238E27FC236}">
                <a16:creationId xmlns:a16="http://schemas.microsoft.com/office/drawing/2014/main" id="{912F804D-C4AD-D4F5-7380-7C837BEE6F31}"/>
              </a:ext>
            </a:extLst>
          </p:cNvPr>
          <p:cNvPicPr>
            <a:picLocks noChangeAspect="1"/>
          </p:cNvPicPr>
          <p:nvPr/>
        </p:nvPicPr>
        <p:blipFill>
          <a:blip r:embed="rId4"/>
          <a:srcRect/>
          <a:stretch>
            <a:fillRect/>
          </a:stretch>
        </p:blipFill>
        <p:spPr bwMode="auto">
          <a:xfrm>
            <a:off x="9938490" y="5666657"/>
            <a:ext cx="1801812" cy="1098551"/>
          </a:xfrm>
          <a:prstGeom prst="rect">
            <a:avLst/>
          </a:prstGeom>
          <a:noFill/>
          <a:ln w="9525">
            <a:noFill/>
            <a:miter lim="800000"/>
            <a:headEnd/>
            <a:tailEnd/>
          </a:ln>
        </p:spPr>
      </p:pic>
      <p:sp>
        <p:nvSpPr>
          <p:cNvPr id="4" name="CasellaDiTesto 3">
            <a:extLst>
              <a:ext uri="{FF2B5EF4-FFF2-40B4-BE49-F238E27FC236}">
                <a16:creationId xmlns:a16="http://schemas.microsoft.com/office/drawing/2014/main" id="{553C65F6-706A-CFA2-B64E-773949E3E79F}"/>
              </a:ext>
            </a:extLst>
          </p:cNvPr>
          <p:cNvSpPr txBox="1"/>
          <p:nvPr/>
        </p:nvSpPr>
        <p:spPr>
          <a:xfrm>
            <a:off x="6653719" y="566676"/>
            <a:ext cx="5301574" cy="2862322"/>
          </a:xfrm>
          <a:prstGeom prst="rect">
            <a:avLst/>
          </a:prstGeom>
          <a:noFill/>
        </p:spPr>
        <p:txBody>
          <a:bodyPr wrap="square" rtlCol="0">
            <a:spAutoFit/>
          </a:bodyPr>
          <a:lstStyle/>
          <a:p>
            <a:r>
              <a:rPr lang="it-IT" sz="3600" b="1">
                <a:solidFill>
                  <a:schemeClr val="bg1"/>
                </a:solidFill>
              </a:rPr>
              <a:t>SCUOLE PER I DIRITTI DELL’INFANZIA E DELL’ADOLESCENZA</a:t>
            </a:r>
          </a:p>
          <a:p>
            <a:r>
              <a:rPr lang="it-IT" sz="3600" b="1">
                <a:solidFill>
                  <a:schemeClr val="bg1"/>
                </a:solidFill>
              </a:rPr>
              <a:t>IL PROGRAMMA UNICEF ITALIA E MIM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2B7DC5A7-E732-E3FD-6E79-0FF1719EA574}"/>
              </a:ext>
            </a:extLst>
          </p:cNvPr>
          <p:cNvSpPr>
            <a:spLocks noGrp="1"/>
          </p:cNvSpPr>
          <p:nvPr>
            <p:ph idx="1"/>
          </p:nvPr>
        </p:nvSpPr>
        <p:spPr/>
        <p:txBody>
          <a:bodyPr/>
          <a:lstStyle/>
          <a:p>
            <a:pPr marL="0" indent="0">
              <a:buNone/>
            </a:pPr>
            <a:endParaRPr lang="it-IT" spc="-5">
              <a:cs typeface="Verdana"/>
            </a:endParaRPr>
          </a:p>
          <a:p>
            <a:pPr marL="0" indent="0">
              <a:buNone/>
            </a:pPr>
            <a:r>
              <a:rPr lang="it-IT" sz="2800" spc="-5">
                <a:cs typeface="Verdana"/>
              </a:rPr>
              <a:t>Gli</a:t>
            </a:r>
            <a:r>
              <a:rPr lang="it-IT" sz="2800" spc="195">
                <a:cs typeface="Verdana"/>
              </a:rPr>
              <a:t> </a:t>
            </a:r>
            <a:r>
              <a:rPr lang="it-IT" sz="2800" spc="-15">
                <a:cs typeface="Verdana"/>
              </a:rPr>
              <a:t>Stati</a:t>
            </a:r>
            <a:r>
              <a:rPr lang="it-IT" sz="2800" spc="195">
                <a:cs typeface="Verdana"/>
              </a:rPr>
              <a:t> </a:t>
            </a:r>
            <a:r>
              <a:rPr lang="it-IT" sz="2800" spc="91">
                <a:cs typeface="Verdana"/>
              </a:rPr>
              <a:t>riconoscono</a:t>
            </a:r>
            <a:r>
              <a:rPr lang="it-IT" sz="2800" spc="195">
                <a:cs typeface="Verdana"/>
              </a:rPr>
              <a:t> </a:t>
            </a:r>
            <a:r>
              <a:rPr lang="it-IT" sz="2800" spc="-20">
                <a:cs typeface="Verdana"/>
              </a:rPr>
              <a:t>il </a:t>
            </a:r>
            <a:r>
              <a:rPr lang="it-IT" sz="2800" spc="-15">
                <a:cs typeface="Verdana"/>
              </a:rPr>
              <a:t> </a:t>
            </a:r>
            <a:r>
              <a:rPr lang="it-IT" sz="2800" spc="11">
                <a:cs typeface="Verdana"/>
              </a:rPr>
              <a:t>diritto </a:t>
            </a:r>
            <a:r>
              <a:rPr lang="it-IT" sz="2800" spc="111">
                <a:cs typeface="Verdana"/>
              </a:rPr>
              <a:t>alla </a:t>
            </a:r>
            <a:r>
              <a:rPr lang="it-IT" sz="2800" spc="35">
                <a:cs typeface="Verdana"/>
              </a:rPr>
              <a:t>vita </a:t>
            </a:r>
            <a:r>
              <a:rPr lang="it-IT" sz="2800" spc="75">
                <a:cs typeface="Verdana"/>
              </a:rPr>
              <a:t>di ogni bambina, bambino e adolescente</a:t>
            </a:r>
            <a:r>
              <a:rPr lang="it-IT" sz="2800" spc="40">
                <a:cs typeface="Verdana"/>
              </a:rPr>
              <a:t> </a:t>
            </a:r>
            <a:r>
              <a:rPr lang="it-IT" sz="2800" spc="55">
                <a:cs typeface="Verdana"/>
              </a:rPr>
              <a:t>e </a:t>
            </a:r>
            <a:r>
              <a:rPr lang="it-IT" sz="2800" spc="65">
                <a:cs typeface="Verdana"/>
              </a:rPr>
              <a:t>ne </a:t>
            </a:r>
            <a:r>
              <a:rPr lang="it-IT" sz="2800" spc="71">
                <a:cs typeface="Verdana"/>
              </a:rPr>
              <a:t> </a:t>
            </a:r>
            <a:r>
              <a:rPr lang="it-IT" sz="2800" spc="95">
                <a:cs typeface="Verdana"/>
              </a:rPr>
              <a:t>assicurano</a:t>
            </a:r>
            <a:r>
              <a:rPr lang="it-IT" sz="2800" spc="-111">
                <a:cs typeface="Verdana"/>
              </a:rPr>
              <a:t> </a:t>
            </a:r>
            <a:r>
              <a:rPr lang="it-IT" sz="2800" spc="105">
                <a:cs typeface="Verdana"/>
              </a:rPr>
              <a:t>la</a:t>
            </a:r>
            <a:r>
              <a:rPr lang="it-IT" sz="2800" spc="-105">
                <a:cs typeface="Verdana"/>
              </a:rPr>
              <a:t> </a:t>
            </a:r>
            <a:r>
              <a:rPr lang="it-IT" sz="2800" spc="51">
                <a:cs typeface="Verdana"/>
              </a:rPr>
              <a:t>sopravvivenza </a:t>
            </a:r>
            <a:r>
              <a:rPr lang="it-IT" sz="2800" spc="-969">
                <a:cs typeface="Verdana"/>
              </a:rPr>
              <a:t> </a:t>
            </a:r>
            <a:r>
              <a:rPr lang="it-IT" sz="2800" spc="55">
                <a:cs typeface="Verdana"/>
              </a:rPr>
              <a:t>e </a:t>
            </a:r>
            <a:r>
              <a:rPr lang="it-IT" sz="2800" spc="40">
                <a:cs typeface="Verdana"/>
              </a:rPr>
              <a:t>lo </a:t>
            </a:r>
            <a:r>
              <a:rPr lang="it-IT" sz="2800" spc="11">
                <a:cs typeface="Verdana"/>
              </a:rPr>
              <a:t>sviluppo, </a:t>
            </a:r>
            <a:r>
              <a:rPr lang="it-IT" sz="2800" spc="131">
                <a:cs typeface="Verdana"/>
              </a:rPr>
              <a:t>con </a:t>
            </a:r>
            <a:r>
              <a:rPr lang="it-IT" sz="2800">
                <a:solidFill>
                  <a:schemeClr val="tx1"/>
                </a:solidFill>
                <a:cs typeface="Verdana"/>
              </a:rPr>
              <a:t>tutte </a:t>
            </a:r>
            <a:r>
              <a:rPr lang="it-IT" sz="2800" spc="25">
                <a:cs typeface="Verdana"/>
              </a:rPr>
              <a:t>le </a:t>
            </a:r>
            <a:r>
              <a:rPr lang="it-IT" sz="2800" spc="31">
                <a:cs typeface="Verdana"/>
              </a:rPr>
              <a:t> </a:t>
            </a:r>
            <a:r>
              <a:rPr lang="it-IT" sz="2800" spc="40">
                <a:cs typeface="Verdana"/>
              </a:rPr>
              <a:t>azioni necessarie</a:t>
            </a:r>
            <a:endParaRPr lang="it-IT" sz="2800">
              <a:solidFill>
                <a:schemeClr val="tx1"/>
              </a:solidFill>
              <a:cs typeface="Verdana"/>
            </a:endParaRPr>
          </a:p>
          <a:p>
            <a:endParaRPr lang="it-IT"/>
          </a:p>
        </p:txBody>
      </p:sp>
      <p:sp>
        <p:nvSpPr>
          <p:cNvPr id="2" name="Rettangolo 1">
            <a:extLst>
              <a:ext uri="{FF2B5EF4-FFF2-40B4-BE49-F238E27FC236}">
                <a16:creationId xmlns:a16="http://schemas.microsoft.com/office/drawing/2014/main" id="{A38F02DF-7865-E3C4-6728-F4302D93376B}"/>
              </a:ext>
            </a:extLst>
          </p:cNvPr>
          <p:cNvSpPr/>
          <p:nvPr/>
        </p:nvSpPr>
        <p:spPr>
          <a:xfrm>
            <a:off x="0" y="466928"/>
            <a:ext cx="6560965" cy="80739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2800" b="1"/>
              <a:t>Art. 6 vita, sopravvivenza e sviluppo</a:t>
            </a:r>
          </a:p>
        </p:txBody>
      </p:sp>
    </p:spTree>
    <p:extLst>
      <p:ext uri="{BB962C8B-B14F-4D97-AF65-F5344CB8AC3E}">
        <p14:creationId xmlns:p14="http://schemas.microsoft.com/office/powerpoint/2010/main" val="2474096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5F07672A-5DA1-CE04-8CA7-09F2B3FC79CA}"/>
              </a:ext>
            </a:extLst>
          </p:cNvPr>
          <p:cNvSpPr>
            <a:spLocks noGrp="1"/>
          </p:cNvSpPr>
          <p:nvPr>
            <p:ph idx="1"/>
          </p:nvPr>
        </p:nvSpPr>
        <p:spPr/>
        <p:txBody>
          <a:bodyPr>
            <a:normAutofit/>
          </a:bodyPr>
          <a:lstStyle/>
          <a:p>
            <a:pPr marL="11430" marR="5080" indent="0" algn="just">
              <a:lnSpc>
                <a:spcPct val="123700"/>
              </a:lnSpc>
              <a:spcBef>
                <a:spcPts val="100"/>
              </a:spcBef>
              <a:buNone/>
            </a:pPr>
            <a:r>
              <a:rPr lang="it-IT" sz="2600" spc="-5">
                <a:cs typeface="Arial" panose="020B0604020202020204" pitchFamily="34" charset="0"/>
              </a:rPr>
              <a:t>Ogni bambina, bambino e adolescente ha il  diritto di esprimere la propria opinione e di partecipare ai processi decisionali che la/o riguardano. </a:t>
            </a:r>
          </a:p>
          <a:p>
            <a:pPr marL="11430" marR="5080" indent="0" algn="just">
              <a:lnSpc>
                <a:spcPct val="123700"/>
              </a:lnSpc>
              <a:spcBef>
                <a:spcPts val="100"/>
              </a:spcBef>
              <a:buNone/>
            </a:pPr>
            <a:r>
              <a:rPr lang="it-IT" sz="2600" spc="-5">
                <a:cs typeface="Arial" panose="020B0604020202020204" pitchFamily="34" charset="0"/>
              </a:rPr>
              <a:t>Ogni volta che un adulto prende una  decisione che ha ricadute su una persona di minore età, questa deve poter esprimere liberamente la propria opinione, che sarà ascoltata e tenuta in debita considerazione.</a:t>
            </a:r>
          </a:p>
          <a:p>
            <a:endParaRPr lang="it-IT"/>
          </a:p>
        </p:txBody>
      </p:sp>
      <p:sp>
        <p:nvSpPr>
          <p:cNvPr id="2" name="Rettangolo 1">
            <a:extLst>
              <a:ext uri="{FF2B5EF4-FFF2-40B4-BE49-F238E27FC236}">
                <a16:creationId xmlns:a16="http://schemas.microsoft.com/office/drawing/2014/main" id="{F2AE44F6-4C00-C785-A654-221C5A8B778C}"/>
              </a:ext>
            </a:extLst>
          </p:cNvPr>
          <p:cNvSpPr/>
          <p:nvPr/>
        </p:nvSpPr>
        <p:spPr>
          <a:xfrm>
            <a:off x="5181600" y="175098"/>
            <a:ext cx="7010400" cy="836579"/>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a:t>Art. 12 ascolto e partecipazione</a:t>
            </a:r>
          </a:p>
        </p:txBody>
      </p:sp>
    </p:spTree>
    <p:extLst>
      <p:ext uri="{BB962C8B-B14F-4D97-AF65-F5344CB8AC3E}">
        <p14:creationId xmlns:p14="http://schemas.microsoft.com/office/powerpoint/2010/main" val="901787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0226C-8D4E-C88B-8A08-4F975315F006}"/>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BF984735-BE64-44CC-3C31-DD8F752615B7}"/>
              </a:ext>
            </a:extLst>
          </p:cNvPr>
          <p:cNvSpPr>
            <a:spLocks noGrp="1"/>
          </p:cNvSpPr>
          <p:nvPr>
            <p:ph type="title"/>
          </p:nvPr>
        </p:nvSpPr>
        <p:spPr>
          <a:xfrm>
            <a:off x="2" y="-1430"/>
            <a:ext cx="12191999" cy="1664167"/>
          </a:xfrm>
        </p:spPr>
        <p:txBody>
          <a:bodyPr anchor="ctr">
            <a:normAutofit/>
          </a:bodyPr>
          <a:lstStyle/>
          <a:p>
            <a:pPr algn="ctr"/>
            <a:r>
              <a:rPr lang="it-IT" sz="3200" b="1">
                <a:latin typeface="+mn-lt"/>
              </a:rPr>
              <a:t>Art. 13 Diritto alla libertà di espressione </a:t>
            </a:r>
            <a:br>
              <a:rPr lang="it-IT" sz="3200" b="1">
                <a:latin typeface="+mn-lt"/>
              </a:rPr>
            </a:br>
            <a:r>
              <a:rPr lang="it-IT" sz="3200" b="1">
                <a:latin typeface="+mn-lt"/>
              </a:rPr>
              <a:t> Art. 17 Diritto all’informazione</a:t>
            </a:r>
          </a:p>
        </p:txBody>
      </p:sp>
      <p:graphicFrame>
        <p:nvGraphicFramePr>
          <p:cNvPr id="7" name="Segnaposto contenuto 4">
            <a:extLst>
              <a:ext uri="{FF2B5EF4-FFF2-40B4-BE49-F238E27FC236}">
                <a16:creationId xmlns:a16="http://schemas.microsoft.com/office/drawing/2014/main" id="{7F4E8E0B-F61F-81B5-9545-44233EC29AA4}"/>
              </a:ext>
            </a:extLst>
          </p:cNvPr>
          <p:cNvGraphicFramePr>
            <a:graphicFrameLocks noGrp="1"/>
          </p:cNvGraphicFramePr>
          <p:nvPr>
            <p:ph sz="quarter" idx="13"/>
          </p:nvPr>
        </p:nvGraphicFramePr>
        <p:xfrm>
          <a:off x="355603" y="1690687"/>
          <a:ext cx="11480797" cy="4453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1002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C4409-890C-FA2D-0A89-EC1A56356C84}"/>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C33CA521-D1EE-F4D7-FF4E-60FA745030E9}"/>
              </a:ext>
            </a:extLst>
          </p:cNvPr>
          <p:cNvSpPr>
            <a:spLocks noGrp="1"/>
          </p:cNvSpPr>
          <p:nvPr>
            <p:ph type="title"/>
          </p:nvPr>
        </p:nvSpPr>
        <p:spPr>
          <a:xfrm>
            <a:off x="2" y="-1430"/>
            <a:ext cx="12191999" cy="1664167"/>
          </a:xfrm>
        </p:spPr>
        <p:txBody>
          <a:bodyPr anchor="ctr">
            <a:normAutofit/>
          </a:bodyPr>
          <a:lstStyle/>
          <a:p>
            <a:pPr algn="ctr"/>
            <a:r>
              <a:rPr lang="it-IT" sz="3200" b="1">
                <a:latin typeface="+mn-lt"/>
              </a:rPr>
              <a:t>Art. 19 Diritto alla protezione da ogni forma di violenza </a:t>
            </a:r>
            <a:br>
              <a:rPr lang="it-IT" sz="3200" b="1">
                <a:latin typeface="+mn-lt"/>
              </a:rPr>
            </a:br>
            <a:r>
              <a:rPr lang="it-IT" sz="3200" b="1">
                <a:latin typeface="+mn-lt"/>
              </a:rPr>
              <a:t> Art. 24 Diritto alla salute</a:t>
            </a:r>
          </a:p>
        </p:txBody>
      </p:sp>
      <p:graphicFrame>
        <p:nvGraphicFramePr>
          <p:cNvPr id="7" name="Segnaposto contenuto 4">
            <a:extLst>
              <a:ext uri="{FF2B5EF4-FFF2-40B4-BE49-F238E27FC236}">
                <a16:creationId xmlns:a16="http://schemas.microsoft.com/office/drawing/2014/main" id="{5020A556-8807-9D78-9DBD-7A87BBE6E3D5}"/>
              </a:ext>
            </a:extLst>
          </p:cNvPr>
          <p:cNvGraphicFramePr>
            <a:graphicFrameLocks noGrp="1"/>
          </p:cNvGraphicFramePr>
          <p:nvPr>
            <p:ph sz="quarter" idx="13"/>
          </p:nvPr>
        </p:nvGraphicFramePr>
        <p:xfrm>
          <a:off x="355603" y="1690687"/>
          <a:ext cx="11480797" cy="4453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7604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4" name="CasellaDiTesto 7"/>
          <p:cNvSpPr txBox="1">
            <a:spLocks noChangeArrowheads="1"/>
          </p:cNvSpPr>
          <p:nvPr/>
        </p:nvSpPr>
        <p:spPr bwMode="auto">
          <a:xfrm>
            <a:off x="9513890" y="6253165"/>
            <a:ext cx="2503487" cy="461665"/>
          </a:xfrm>
          <a:prstGeom prst="rect">
            <a:avLst/>
          </a:prstGeom>
          <a:solidFill>
            <a:schemeClr val="bg1"/>
          </a:solidFill>
          <a:ln w="9525">
            <a:noFill/>
            <a:miter lim="800000"/>
            <a:headEnd/>
            <a:tailEnd/>
          </a:ln>
        </p:spPr>
        <p:txBody>
          <a:bodyPr>
            <a:spAutoFit/>
          </a:bodyPr>
          <a:lstStyle/>
          <a:p>
            <a:endParaRPr lang="it-IT" sz="2400">
              <a:latin typeface="Calibri" pitchFamily="34" charset="0"/>
            </a:endParaRPr>
          </a:p>
        </p:txBody>
      </p:sp>
      <p:pic>
        <p:nvPicPr>
          <p:cNvPr id="16395" name="Immagine 8" descr="Immagine che contiene testo, Carattere, Elementi grafici, logo&#10;&#10;Descrizione generata automaticamente"/>
          <p:cNvPicPr>
            <a:picLocks noChangeAspect="1"/>
          </p:cNvPicPr>
          <p:nvPr/>
        </p:nvPicPr>
        <p:blipFill>
          <a:blip r:embed="rId2"/>
          <a:srcRect/>
          <a:stretch>
            <a:fillRect/>
          </a:stretch>
        </p:blipFill>
        <p:spPr bwMode="auto">
          <a:xfrm>
            <a:off x="10390189" y="5808663"/>
            <a:ext cx="1801812" cy="1098551"/>
          </a:xfrm>
          <a:prstGeom prst="rect">
            <a:avLst/>
          </a:prstGeom>
          <a:noFill/>
          <a:ln w="9525">
            <a:noFill/>
            <a:miter lim="800000"/>
            <a:headEnd/>
            <a:tailEnd/>
          </a:ln>
        </p:spPr>
      </p:pic>
      <p:sp>
        <p:nvSpPr>
          <p:cNvPr id="5" name="Titolo 4">
            <a:extLst>
              <a:ext uri="{FF2B5EF4-FFF2-40B4-BE49-F238E27FC236}">
                <a16:creationId xmlns:a16="http://schemas.microsoft.com/office/drawing/2014/main" id="{E2BE6703-C12A-C702-E6B1-BC3C066295D7}"/>
              </a:ext>
            </a:extLst>
          </p:cNvPr>
          <p:cNvSpPr txBox="1">
            <a:spLocks/>
          </p:cNvSpPr>
          <p:nvPr/>
        </p:nvSpPr>
        <p:spPr>
          <a:xfrm>
            <a:off x="1" y="-29705"/>
            <a:ext cx="12191999" cy="1027107"/>
          </a:xfrm>
          <a:prstGeom prst="rect">
            <a:avLst/>
          </a:prstGeom>
          <a:solidFill>
            <a:srgbClr val="00B0F0"/>
          </a:solidFill>
        </p:spPr>
        <p:txBody>
          <a:bodyPr lIns="91440" tIns="45720" rIns="91440" bIns="45720" anchor="t"/>
          <a:lstStyle>
            <a:lvl1pPr algn="l" defTabSz="685800" rtl="0" eaLnBrk="1" latinLnBrk="0" hangingPunct="1">
              <a:lnSpc>
                <a:spcPct val="90000"/>
              </a:lnSpc>
              <a:spcBef>
                <a:spcPct val="0"/>
              </a:spcBef>
              <a:buNone/>
              <a:defRPr sz="330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pPr algn="just"/>
            <a:r>
              <a:rPr lang="en-US" sz="3600">
                <a:solidFill>
                  <a:srgbClr val="FFFFFF"/>
                </a:solidFill>
                <a:latin typeface="+mn-lt"/>
                <a:cs typeface="Arial"/>
              </a:rPr>
              <a:t>L’</a:t>
            </a:r>
            <a:r>
              <a:rPr lang="it-IT" sz="3600">
                <a:solidFill>
                  <a:srgbClr val="FFFFFF"/>
                </a:solidFill>
                <a:latin typeface="+mn-lt"/>
                <a:cs typeface="Arial"/>
              </a:rPr>
              <a:t>Approccio basato sui diritti dell’infanzia e dell’adolescenza</a:t>
            </a:r>
            <a:r>
              <a:rPr lang="en-US" sz="3600">
                <a:solidFill>
                  <a:srgbClr val="FFFFFF"/>
                </a:solidFill>
                <a:latin typeface="+mn-lt"/>
                <a:cs typeface="Arial"/>
              </a:rPr>
              <a:t> </a:t>
            </a:r>
          </a:p>
          <a:p>
            <a:pPr algn="just"/>
            <a:r>
              <a:rPr lang="en-US" sz="3600">
                <a:solidFill>
                  <a:srgbClr val="FFFFFF"/>
                </a:solidFill>
                <a:latin typeface="+mn-lt"/>
                <a:cs typeface="Arial"/>
              </a:rPr>
              <a:t>(Child Rights Based Approach)</a:t>
            </a:r>
            <a:endParaRPr lang="it-IT" sz="3600">
              <a:solidFill>
                <a:srgbClr val="FFFFFF"/>
              </a:solidFill>
              <a:latin typeface="+mn-lt"/>
              <a:cs typeface="Arial"/>
            </a:endParaRPr>
          </a:p>
        </p:txBody>
      </p:sp>
      <p:sp>
        <p:nvSpPr>
          <p:cNvPr id="3" name="CasellaDiTesto 2">
            <a:extLst>
              <a:ext uri="{FF2B5EF4-FFF2-40B4-BE49-F238E27FC236}">
                <a16:creationId xmlns:a16="http://schemas.microsoft.com/office/drawing/2014/main" id="{E58439B1-BD62-9164-B0FD-F59B8303930C}"/>
              </a:ext>
            </a:extLst>
          </p:cNvPr>
          <p:cNvSpPr txBox="1"/>
          <p:nvPr/>
        </p:nvSpPr>
        <p:spPr>
          <a:xfrm>
            <a:off x="311465" y="1767855"/>
            <a:ext cx="8476341" cy="4319131"/>
          </a:xfrm>
          <a:prstGeom prst="rect">
            <a:avLst/>
          </a:prstGeom>
          <a:noFill/>
          <a:ln>
            <a:solidFill>
              <a:srgbClr val="22C9DE"/>
            </a:solidFill>
          </a:ln>
        </p:spPr>
        <p:txBody>
          <a:bodyPr wrap="square" lIns="91440" tIns="45720" rIns="91440" bIns="45720" anchor="t">
            <a:spAutoFit/>
          </a:bodyPr>
          <a:lstStyle/>
          <a:p>
            <a:r>
              <a:rPr lang="it-IT" sz="2000">
                <a:ea typeface="Arial Unicode MS"/>
                <a:cs typeface="Arial Unicode MS"/>
              </a:rPr>
              <a:t>L’ approccio basato sui diritti è un metodo che:</a:t>
            </a:r>
          </a:p>
          <a:p>
            <a:endParaRPr lang="it-IT" sz="2000">
              <a:ea typeface="Arial Unicode MS" pitchFamily="34" charset="-128"/>
              <a:cs typeface="Arial Unicode MS" pitchFamily="34" charset="-128"/>
            </a:endParaRPr>
          </a:p>
          <a:p>
            <a:pPr marL="342900" indent="-342900">
              <a:buFont typeface="Arial" panose="020B0604020202020204" pitchFamily="34" charset="0"/>
              <a:buChar char="•"/>
            </a:pPr>
            <a:r>
              <a:rPr lang="it-IT" sz="2000"/>
              <a:t>promuove la realizzazione dei diritti dell’infanzia e dell’adolescenza come stabilito nella CRC e in altri documenti internazionali sui diritti umani;</a:t>
            </a:r>
            <a:endParaRPr lang="it-IT" sz="2000">
              <a:cs typeface="Calibri"/>
            </a:endParaRPr>
          </a:p>
          <a:p>
            <a:pPr>
              <a:lnSpc>
                <a:spcPct val="90000"/>
              </a:lnSpc>
              <a:spcAft>
                <a:spcPts val="800"/>
              </a:spcAft>
            </a:pPr>
            <a:endParaRPr lang="it-IT" sz="2000"/>
          </a:p>
          <a:p>
            <a:pPr marL="342900" indent="-342900">
              <a:lnSpc>
                <a:spcPct val="90000"/>
              </a:lnSpc>
              <a:spcAft>
                <a:spcPts val="800"/>
              </a:spcAft>
              <a:buFont typeface="Arial" panose="020B0604020202020204" pitchFamily="34" charset="0"/>
              <a:buChar char="•"/>
            </a:pPr>
            <a:r>
              <a:rPr lang="it-IT" sz="2000"/>
              <a:t>utilizza le norme e i principi sui diritti delle persone di minore età della CRC e di altri documenti internazionali sui diritti umani per orientare comportamenti, azioni, politiche e programmi;</a:t>
            </a:r>
            <a:endParaRPr lang="it-IT" sz="2000">
              <a:cs typeface="Calibri"/>
            </a:endParaRPr>
          </a:p>
          <a:p>
            <a:pPr>
              <a:lnSpc>
                <a:spcPct val="90000"/>
              </a:lnSpc>
              <a:spcAft>
                <a:spcPts val="800"/>
              </a:spcAft>
            </a:pPr>
            <a:endParaRPr lang="it-IT" sz="2000"/>
          </a:p>
          <a:p>
            <a:pPr marL="342900" indent="-342900">
              <a:lnSpc>
                <a:spcPct val="90000"/>
              </a:lnSpc>
              <a:spcAft>
                <a:spcPts val="800"/>
              </a:spcAft>
              <a:buFont typeface="Arial" panose="020B0604020202020204" pitchFamily="34" charset="0"/>
              <a:buChar char="•"/>
            </a:pPr>
            <a:r>
              <a:rPr lang="it-IT" sz="2000"/>
              <a:t>sviluppa nelle/nei minorenni, in quanto detentori dei diritti, la consapevolezza dei propri diritti e la capacità di adempiere alle proprie responsabilità nei confronti degli altri minorenni.</a:t>
            </a:r>
            <a:endParaRPr lang="it-IT" sz="2000">
              <a:cs typeface="Calibri"/>
            </a:endParaRPr>
          </a:p>
          <a:p>
            <a:pPr algn="just"/>
            <a:endParaRPr lang="it-IT" sz="2400">
              <a:latin typeface="Calibri" panose="020F0502020204030204" pitchFamily="34" charset="0"/>
              <a:ea typeface="Calibri" panose="020F0502020204030204" pitchFamily="34" charset="0"/>
            </a:endParaRPr>
          </a:p>
        </p:txBody>
      </p:sp>
      <p:pic>
        <p:nvPicPr>
          <p:cNvPr id="6" name="Immagine 5" descr="Immagine che contiene testo&#10;&#10;Descrizione generata automaticamente">
            <a:extLst>
              <a:ext uri="{FF2B5EF4-FFF2-40B4-BE49-F238E27FC236}">
                <a16:creationId xmlns:a16="http://schemas.microsoft.com/office/drawing/2014/main" id="{A8068911-90FE-37A8-2760-A816C5F265C7}"/>
              </a:ext>
            </a:extLst>
          </p:cNvPr>
          <p:cNvPicPr>
            <a:picLocks noChangeAspect="1"/>
          </p:cNvPicPr>
          <p:nvPr/>
        </p:nvPicPr>
        <p:blipFill rotWithShape="1">
          <a:blip r:embed="rId3"/>
          <a:srcRect l="3464" r="2187"/>
          <a:stretch/>
        </p:blipFill>
        <p:spPr bwMode="auto">
          <a:xfrm>
            <a:off x="9187925" y="1767855"/>
            <a:ext cx="2601207" cy="3322261"/>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8127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4" name="CasellaDiTesto 7"/>
          <p:cNvSpPr txBox="1">
            <a:spLocks noChangeArrowheads="1"/>
          </p:cNvSpPr>
          <p:nvPr/>
        </p:nvSpPr>
        <p:spPr bwMode="auto">
          <a:xfrm>
            <a:off x="9513890" y="6253165"/>
            <a:ext cx="2503487" cy="461665"/>
          </a:xfrm>
          <a:prstGeom prst="rect">
            <a:avLst/>
          </a:prstGeom>
          <a:solidFill>
            <a:schemeClr val="bg1"/>
          </a:solidFill>
          <a:ln w="9525">
            <a:noFill/>
            <a:miter lim="800000"/>
            <a:headEnd/>
            <a:tailEnd/>
          </a:ln>
        </p:spPr>
        <p:txBody>
          <a:bodyPr>
            <a:spAutoFit/>
          </a:bodyPr>
          <a:lstStyle/>
          <a:p>
            <a:endParaRPr lang="it-IT" sz="2400">
              <a:latin typeface="Calibri" pitchFamily="34" charset="0"/>
            </a:endParaRPr>
          </a:p>
        </p:txBody>
      </p:sp>
      <p:pic>
        <p:nvPicPr>
          <p:cNvPr id="16395" name="Immagine 8" descr="Immagine che contiene testo, Carattere, Elementi grafici, logo&#10;&#10;Descrizione generata automaticamente"/>
          <p:cNvPicPr>
            <a:picLocks noChangeAspect="1"/>
          </p:cNvPicPr>
          <p:nvPr/>
        </p:nvPicPr>
        <p:blipFill>
          <a:blip r:embed="rId2"/>
          <a:srcRect/>
          <a:stretch>
            <a:fillRect/>
          </a:stretch>
        </p:blipFill>
        <p:spPr bwMode="auto">
          <a:xfrm>
            <a:off x="10390189" y="5808663"/>
            <a:ext cx="1801812" cy="1098551"/>
          </a:xfrm>
          <a:prstGeom prst="rect">
            <a:avLst/>
          </a:prstGeom>
          <a:noFill/>
          <a:ln w="9525">
            <a:noFill/>
            <a:miter lim="800000"/>
            <a:headEnd/>
            <a:tailEnd/>
          </a:ln>
        </p:spPr>
      </p:pic>
      <p:sp>
        <p:nvSpPr>
          <p:cNvPr id="5" name="Titolo 4">
            <a:extLst>
              <a:ext uri="{FF2B5EF4-FFF2-40B4-BE49-F238E27FC236}">
                <a16:creationId xmlns:a16="http://schemas.microsoft.com/office/drawing/2014/main" id="{E2BE6703-C12A-C702-E6B1-BC3C066295D7}"/>
              </a:ext>
            </a:extLst>
          </p:cNvPr>
          <p:cNvSpPr txBox="1">
            <a:spLocks/>
          </p:cNvSpPr>
          <p:nvPr/>
        </p:nvSpPr>
        <p:spPr>
          <a:xfrm>
            <a:off x="1" y="-29705"/>
            <a:ext cx="12191999" cy="1027107"/>
          </a:xfrm>
          <a:prstGeom prst="rect">
            <a:avLst/>
          </a:prstGeom>
          <a:solidFill>
            <a:srgbClr val="00B0F0"/>
          </a:solidFill>
        </p:spPr>
        <p:txBody>
          <a:bodyPr lIns="91440" tIns="45720" rIns="91440" bIns="45720" anchor="t"/>
          <a:lstStyle>
            <a:lvl1pPr algn="l" defTabSz="685800" rtl="0" eaLnBrk="1" latinLnBrk="0" hangingPunct="1">
              <a:lnSpc>
                <a:spcPct val="90000"/>
              </a:lnSpc>
              <a:spcBef>
                <a:spcPct val="0"/>
              </a:spcBef>
              <a:buNone/>
              <a:defRPr sz="330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pPr algn="just"/>
            <a:r>
              <a:rPr lang="it-IT" sz="3600">
                <a:solidFill>
                  <a:srgbClr val="FFFFFF"/>
                </a:solidFill>
                <a:latin typeface="+mn-lt"/>
                <a:cs typeface="Arial"/>
              </a:rPr>
              <a:t>L’Approccio basato sui diritti dell’infanzia e dell’adolescenza </a:t>
            </a:r>
          </a:p>
          <a:p>
            <a:pPr algn="just"/>
            <a:r>
              <a:rPr lang="en-US" sz="3600">
                <a:solidFill>
                  <a:srgbClr val="FFFFFF"/>
                </a:solidFill>
                <a:latin typeface="+mn-lt"/>
                <a:cs typeface="Arial"/>
              </a:rPr>
              <a:t>(Child Rights Based Approach)</a:t>
            </a:r>
            <a:endParaRPr lang="it-IT" sz="3600">
              <a:solidFill>
                <a:srgbClr val="FFFFFF"/>
              </a:solidFill>
              <a:latin typeface="+mn-lt"/>
              <a:cs typeface="Arial"/>
            </a:endParaRPr>
          </a:p>
        </p:txBody>
      </p:sp>
      <p:sp>
        <p:nvSpPr>
          <p:cNvPr id="4" name="CasellaDiTesto 3">
            <a:extLst>
              <a:ext uri="{FF2B5EF4-FFF2-40B4-BE49-F238E27FC236}">
                <a16:creationId xmlns:a16="http://schemas.microsoft.com/office/drawing/2014/main" id="{C34099F3-029F-11CB-D27B-39E29793031D}"/>
              </a:ext>
            </a:extLst>
          </p:cNvPr>
          <p:cNvSpPr txBox="1"/>
          <p:nvPr/>
        </p:nvSpPr>
        <p:spPr>
          <a:xfrm>
            <a:off x="252562" y="1305601"/>
            <a:ext cx="10052221" cy="400110"/>
          </a:xfrm>
          <a:prstGeom prst="rect">
            <a:avLst/>
          </a:prstGeom>
          <a:noFill/>
        </p:spPr>
        <p:txBody>
          <a:bodyPr wrap="square" lIns="91440" tIns="45720" rIns="91440" bIns="45720" anchor="t">
            <a:spAutoFit/>
          </a:bodyPr>
          <a:lstStyle/>
          <a:p>
            <a:r>
              <a:rPr lang="it-IT" sz="2000"/>
              <a:t>L’ UNICEF  a livello internazionale ha definito gli</a:t>
            </a:r>
            <a:r>
              <a:rPr lang="it-IT" sz="2000">
                <a:solidFill>
                  <a:srgbClr val="22C9DE"/>
                </a:solidFill>
              </a:rPr>
              <a:t> obiettivi specifici</a:t>
            </a:r>
            <a:r>
              <a:rPr lang="it-IT" sz="2000" b="1">
                <a:solidFill>
                  <a:srgbClr val="22C9DE"/>
                </a:solidFill>
              </a:rPr>
              <a:t> </a:t>
            </a:r>
            <a:r>
              <a:rPr lang="it-IT" sz="2000"/>
              <a:t>dell’educazione ai diritti</a:t>
            </a:r>
            <a:r>
              <a:rPr lang="en-US" sz="2000"/>
              <a:t>: </a:t>
            </a:r>
            <a:endParaRPr lang="it-IT" sz="2000"/>
          </a:p>
        </p:txBody>
      </p:sp>
      <p:sp>
        <p:nvSpPr>
          <p:cNvPr id="7" name="Segnaposto contenuto 3">
            <a:extLst>
              <a:ext uri="{FF2B5EF4-FFF2-40B4-BE49-F238E27FC236}">
                <a16:creationId xmlns:a16="http://schemas.microsoft.com/office/drawing/2014/main" id="{BB1CA469-A277-B050-6BBA-291165D10AAB}"/>
              </a:ext>
            </a:extLst>
          </p:cNvPr>
          <p:cNvSpPr>
            <a:spLocks noGrp="1"/>
          </p:cNvSpPr>
          <p:nvPr>
            <p:ph sz="quarter" idx="13"/>
          </p:nvPr>
        </p:nvSpPr>
        <p:spPr>
          <a:xfrm>
            <a:off x="252562" y="2012498"/>
            <a:ext cx="9206224" cy="3990153"/>
          </a:xfrm>
          <a:ln w="6350">
            <a:solidFill>
              <a:srgbClr val="22C9DE"/>
            </a:solidFill>
          </a:ln>
        </p:spPr>
        <p:txBody>
          <a:bodyPr vert="horz" lIns="91440" tIns="45720" rIns="91440" bIns="45720" rtlCol="0" anchor="t">
            <a:normAutofit fontScale="92500" lnSpcReduction="10000"/>
          </a:bodyPr>
          <a:lstStyle/>
          <a:p>
            <a:pPr fontAlgn="ctr">
              <a:lnSpc>
                <a:spcPct val="115000"/>
              </a:lnSpc>
              <a:buFont typeface="Wingdings" panose="05000000000000000000" pitchFamily="2" charset="2"/>
              <a:buChar char="q"/>
            </a:pPr>
            <a:r>
              <a:rPr lang="en-GB" sz="2100">
                <a:latin typeface="+mj-lt"/>
                <a:ea typeface="Calibri" panose="020F0502020204030204" pitchFamily="34" charset="0"/>
              </a:rPr>
              <a:t> </a:t>
            </a:r>
            <a:r>
              <a:rPr lang="it-IT" sz="2100">
                <a:latin typeface="+mj-lt"/>
                <a:ea typeface="Calibri" panose="020F0502020204030204" pitchFamily="34" charset="0"/>
              </a:rPr>
              <a:t> </a:t>
            </a:r>
            <a:r>
              <a:rPr lang="it-IT" sz="2100">
                <a:ea typeface="Calibri" panose="020F0502020204030204" pitchFamily="34" charset="0"/>
              </a:rPr>
              <a:t>comprendere</a:t>
            </a:r>
            <a:r>
              <a:rPr lang="en-GB" sz="2100">
                <a:solidFill>
                  <a:srgbClr val="22C9DE"/>
                </a:solidFill>
                <a:ea typeface="Calibri" panose="020F0502020204030204" pitchFamily="34" charset="0"/>
              </a:rPr>
              <a:t> </a:t>
            </a:r>
            <a:r>
              <a:rPr lang="it-IT" sz="2100">
                <a:solidFill>
                  <a:srgbClr val="22C9DE"/>
                </a:solidFill>
                <a:ea typeface="Calibri" panose="020F0502020204030204" pitchFamily="34" charset="0"/>
              </a:rPr>
              <a:t>cosa </a:t>
            </a:r>
            <a:r>
              <a:rPr lang="it-IT" sz="2100">
                <a:ea typeface="Calibri" panose="020F0502020204030204" pitchFamily="34" charset="0"/>
              </a:rPr>
              <a:t>sono i diritti e in che modo i diritti sono diversi dai bisogni e dai desideri</a:t>
            </a:r>
          </a:p>
          <a:p>
            <a:pPr fontAlgn="ctr">
              <a:lnSpc>
                <a:spcPct val="115000"/>
              </a:lnSpc>
              <a:buFont typeface="Wingdings" panose="05000000000000000000" pitchFamily="2" charset="2"/>
              <a:buChar char="q"/>
            </a:pPr>
            <a:r>
              <a:rPr lang="it-IT" sz="2100">
                <a:ea typeface="Calibri" panose="020F0502020204030204" pitchFamily="34" charset="0"/>
              </a:rPr>
              <a:t> comprendere la </a:t>
            </a:r>
            <a:r>
              <a:rPr lang="it-IT" sz="2100">
                <a:solidFill>
                  <a:srgbClr val="22C9DE"/>
                </a:solidFill>
                <a:ea typeface="Calibri" panose="020F0502020204030204" pitchFamily="34" charset="0"/>
              </a:rPr>
              <a:t>natura</a:t>
            </a:r>
            <a:r>
              <a:rPr lang="it-IT" sz="2100">
                <a:ea typeface="Calibri" panose="020F0502020204030204" pitchFamily="34" charset="0"/>
              </a:rPr>
              <a:t> dei diritti: </a:t>
            </a:r>
            <a:r>
              <a:rPr lang="it-IT" sz="2100">
                <a:ea typeface="Times New Roman" panose="02020603050405020304" pitchFamily="18" charset="0"/>
              </a:rPr>
              <a:t> </a:t>
            </a:r>
            <a:endParaRPr lang="it-IT" sz="2100">
              <a:ea typeface="Times New Roman" panose="02020603050405020304" pitchFamily="18" charset="0"/>
              <a:cs typeface="Calibri Light"/>
            </a:endParaRPr>
          </a:p>
          <a:p>
            <a:pPr marL="913765" lvl="2" indent="0" fontAlgn="ctr">
              <a:lnSpc>
                <a:spcPct val="115000"/>
              </a:lnSpc>
              <a:buNone/>
            </a:pPr>
            <a:r>
              <a:rPr lang="it-IT" sz="2050">
                <a:ea typeface="Times New Roman" panose="02020603050405020304" pitchFamily="18" charset="0"/>
              </a:rPr>
              <a:t>• i diritti sono per TUTTE e TUTTI - UNIVERSALI </a:t>
            </a:r>
            <a:endParaRPr lang="it-IT" sz="2050">
              <a:ea typeface="Times New Roman" panose="02020603050405020304" pitchFamily="18" charset="0"/>
              <a:cs typeface="Calibri Light"/>
            </a:endParaRPr>
          </a:p>
          <a:p>
            <a:pPr marL="913765" lvl="2" indent="0" fontAlgn="ctr">
              <a:lnSpc>
                <a:spcPct val="115000"/>
              </a:lnSpc>
              <a:buNone/>
            </a:pPr>
            <a:r>
              <a:rPr lang="it-IT" sz="2050">
                <a:ea typeface="Times New Roman" panose="02020603050405020304" pitchFamily="18" charset="0"/>
              </a:rPr>
              <a:t>• i diritti si acquisiscono fin dalla nascita - INTRINSECI </a:t>
            </a:r>
            <a:endParaRPr lang="it-IT" sz="2050">
              <a:ea typeface="Times New Roman" panose="02020603050405020304" pitchFamily="18" charset="0"/>
              <a:cs typeface="Calibri Light"/>
            </a:endParaRPr>
          </a:p>
          <a:p>
            <a:pPr marL="913765" lvl="2" indent="0" fontAlgn="ctr">
              <a:lnSpc>
                <a:spcPct val="115000"/>
              </a:lnSpc>
              <a:buNone/>
            </a:pPr>
            <a:r>
              <a:rPr lang="it-IT" sz="2050">
                <a:ea typeface="Times New Roman" panose="02020603050405020304" pitchFamily="18" charset="0"/>
              </a:rPr>
              <a:t>• i diritti non possono essere sottratti - INALIENABILI </a:t>
            </a:r>
            <a:endParaRPr lang="it-IT" sz="2050">
              <a:ea typeface="Times New Roman" panose="02020603050405020304" pitchFamily="18" charset="0"/>
              <a:cs typeface="Calibri Light"/>
            </a:endParaRPr>
          </a:p>
          <a:p>
            <a:pPr marL="913765" lvl="2" indent="0" fontAlgn="ctr">
              <a:lnSpc>
                <a:spcPct val="115000"/>
              </a:lnSpc>
              <a:buNone/>
            </a:pPr>
            <a:r>
              <a:rPr lang="it-IT" sz="2050">
                <a:ea typeface="Times New Roman" panose="02020603050405020304" pitchFamily="18" charset="0"/>
              </a:rPr>
              <a:t>• i diritti non devono essere conquistati - INCONDIZIONATI </a:t>
            </a:r>
            <a:endParaRPr lang="it-IT" sz="2050">
              <a:ea typeface="Times New Roman" panose="02020603050405020304" pitchFamily="18" charset="0"/>
              <a:cs typeface="Calibri Light"/>
            </a:endParaRPr>
          </a:p>
          <a:p>
            <a:pPr marL="913765" lvl="2" indent="0" fontAlgn="ctr">
              <a:lnSpc>
                <a:spcPct val="115000"/>
              </a:lnSpc>
              <a:buNone/>
            </a:pPr>
            <a:r>
              <a:rPr lang="it-IT" sz="2050">
                <a:ea typeface="Times New Roman" panose="02020603050405020304" pitchFamily="18" charset="0"/>
              </a:rPr>
              <a:t>• tutti i diritti sono ugualmente importanti - INDIVISIBILI</a:t>
            </a:r>
            <a:endParaRPr lang="it-IT" sz="2050">
              <a:ea typeface="Times New Roman" panose="02020603050405020304" pitchFamily="18" charset="0"/>
              <a:cs typeface="Calibri Light"/>
            </a:endParaRPr>
          </a:p>
          <a:p>
            <a:pPr fontAlgn="ctr">
              <a:lnSpc>
                <a:spcPct val="115000"/>
              </a:lnSpc>
              <a:buFont typeface="Wingdings" panose="05000000000000000000" pitchFamily="2" charset="2"/>
              <a:buChar char="q"/>
            </a:pPr>
            <a:r>
              <a:rPr lang="it-IT" sz="2100" kern="0">
                <a:ea typeface="Times New Roman" panose="02020603050405020304" pitchFamily="18" charset="0"/>
              </a:rPr>
              <a:t> comprendere che, in relazione </a:t>
            </a:r>
            <a:r>
              <a:rPr lang="it-IT" sz="2100" i="1" kern="0">
                <a:ea typeface="Times New Roman" panose="02020603050405020304" pitchFamily="18" charset="0"/>
              </a:rPr>
              <a:t> ai loro diritti, </a:t>
            </a:r>
            <a:r>
              <a:rPr lang="it-IT" sz="2100" kern="0">
                <a:solidFill>
                  <a:srgbClr val="22C9DE"/>
                </a:solidFill>
                <a:ea typeface="Times New Roman" panose="02020603050405020304" pitchFamily="18" charset="0"/>
              </a:rPr>
              <a:t>bambine, bambini e adolescenti </a:t>
            </a:r>
            <a:r>
              <a:rPr lang="it-IT" sz="2100" kern="0">
                <a:ea typeface="Times New Roman" panose="02020603050405020304" pitchFamily="18" charset="0"/>
              </a:rPr>
              <a:t>sono i principali </a:t>
            </a:r>
            <a:r>
              <a:rPr lang="it-IT" sz="2100" kern="0">
                <a:solidFill>
                  <a:srgbClr val="22C9DE"/>
                </a:solidFill>
                <a:ea typeface="Times New Roman" panose="02020603050405020304" pitchFamily="18" charset="0"/>
              </a:rPr>
              <a:t>titolari dei diritti </a:t>
            </a:r>
            <a:r>
              <a:rPr lang="it-IT" sz="2100" kern="0">
                <a:ea typeface="Times New Roman" panose="02020603050405020304" pitchFamily="18" charset="0"/>
              </a:rPr>
              <a:t>e gli </a:t>
            </a:r>
            <a:r>
              <a:rPr lang="it-IT" sz="2100" kern="0">
                <a:solidFill>
                  <a:srgbClr val="22C9DE"/>
                </a:solidFill>
                <a:ea typeface="Times New Roman" panose="02020603050405020304" pitchFamily="18" charset="0"/>
              </a:rPr>
              <a:t>adulti </a:t>
            </a:r>
            <a:r>
              <a:rPr lang="it-IT" sz="2100" kern="0">
                <a:ea typeface="Times New Roman" panose="02020603050405020304" pitchFamily="18" charset="0"/>
              </a:rPr>
              <a:t>sono principalmente </a:t>
            </a:r>
            <a:r>
              <a:rPr lang="it-IT" sz="2100" kern="0">
                <a:solidFill>
                  <a:srgbClr val="22C9DE"/>
                </a:solidFill>
                <a:ea typeface="Times New Roman" panose="02020603050405020304" pitchFamily="18" charset="0"/>
              </a:rPr>
              <a:t>portatori</a:t>
            </a:r>
            <a:r>
              <a:rPr lang="it-IT" sz="2100" kern="0">
                <a:ea typeface="Times New Roman" panose="02020603050405020304" pitchFamily="18" charset="0"/>
              </a:rPr>
              <a:t> di </a:t>
            </a:r>
            <a:r>
              <a:rPr lang="it-IT" sz="2100" kern="0">
                <a:solidFill>
                  <a:srgbClr val="22C9DE"/>
                </a:solidFill>
                <a:ea typeface="Times New Roman" panose="02020603050405020304" pitchFamily="18" charset="0"/>
              </a:rPr>
              <a:t>doveri</a:t>
            </a:r>
            <a:endParaRPr lang="it-IT" sz="2100">
              <a:solidFill>
                <a:srgbClr val="22C9DE"/>
              </a:solidFill>
              <a:ea typeface="Calibri" panose="020F0502020204030204" pitchFamily="34" charset="0"/>
              <a:cs typeface="Calibri Light"/>
            </a:endParaRPr>
          </a:p>
        </p:txBody>
      </p:sp>
      <p:pic>
        <p:nvPicPr>
          <p:cNvPr id="8" name="Immagine 7" descr="Immagine che contiene testo, schermata, grafica, poster&#10;&#10;Descrizione generata automaticamente">
            <a:extLst>
              <a:ext uri="{FF2B5EF4-FFF2-40B4-BE49-F238E27FC236}">
                <a16:creationId xmlns:a16="http://schemas.microsoft.com/office/drawing/2014/main" id="{5C3CC3A9-816E-A64D-EFE4-2774CB0C5B4E}"/>
              </a:ext>
            </a:extLst>
          </p:cNvPr>
          <p:cNvPicPr>
            <a:picLocks noChangeAspect="1"/>
          </p:cNvPicPr>
          <p:nvPr/>
        </p:nvPicPr>
        <p:blipFill>
          <a:blip r:embed="rId3"/>
          <a:stretch>
            <a:fillRect/>
          </a:stretch>
        </p:blipFill>
        <p:spPr>
          <a:xfrm>
            <a:off x="9808756" y="2566516"/>
            <a:ext cx="1774604" cy="2332849"/>
          </a:xfrm>
          <a:prstGeom prst="rect">
            <a:avLst/>
          </a:prstGeom>
        </p:spPr>
      </p:pic>
    </p:spTree>
    <p:extLst>
      <p:ext uri="{BB962C8B-B14F-4D97-AF65-F5344CB8AC3E}">
        <p14:creationId xmlns:p14="http://schemas.microsoft.com/office/powerpoint/2010/main" val="2960654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4" name="CasellaDiTesto 7"/>
          <p:cNvSpPr txBox="1">
            <a:spLocks noChangeArrowheads="1"/>
          </p:cNvSpPr>
          <p:nvPr/>
        </p:nvSpPr>
        <p:spPr bwMode="auto">
          <a:xfrm>
            <a:off x="9513890" y="6253165"/>
            <a:ext cx="2503487" cy="461665"/>
          </a:xfrm>
          <a:prstGeom prst="rect">
            <a:avLst/>
          </a:prstGeom>
          <a:solidFill>
            <a:schemeClr val="bg1"/>
          </a:solidFill>
          <a:ln w="9525">
            <a:noFill/>
            <a:miter lim="800000"/>
            <a:headEnd/>
            <a:tailEnd/>
          </a:ln>
        </p:spPr>
        <p:txBody>
          <a:bodyPr>
            <a:spAutoFit/>
          </a:bodyPr>
          <a:lstStyle/>
          <a:p>
            <a:endParaRPr lang="it-IT" sz="2400">
              <a:latin typeface="Calibri" pitchFamily="34" charset="0"/>
            </a:endParaRPr>
          </a:p>
        </p:txBody>
      </p:sp>
      <p:pic>
        <p:nvPicPr>
          <p:cNvPr id="16395" name="Immagine 8" descr="Immagine che contiene testo, Carattere, Elementi grafici, logo&#10;&#10;Descrizione generata automaticamente"/>
          <p:cNvPicPr>
            <a:picLocks noChangeAspect="1"/>
          </p:cNvPicPr>
          <p:nvPr/>
        </p:nvPicPr>
        <p:blipFill>
          <a:blip r:embed="rId2"/>
          <a:srcRect/>
          <a:stretch>
            <a:fillRect/>
          </a:stretch>
        </p:blipFill>
        <p:spPr bwMode="auto">
          <a:xfrm>
            <a:off x="10390189" y="5808663"/>
            <a:ext cx="1801812" cy="1098551"/>
          </a:xfrm>
          <a:prstGeom prst="rect">
            <a:avLst/>
          </a:prstGeom>
          <a:noFill/>
          <a:ln w="9525">
            <a:noFill/>
            <a:miter lim="800000"/>
            <a:headEnd/>
            <a:tailEnd/>
          </a:ln>
        </p:spPr>
      </p:pic>
      <p:sp>
        <p:nvSpPr>
          <p:cNvPr id="5" name="Titolo 4">
            <a:extLst>
              <a:ext uri="{FF2B5EF4-FFF2-40B4-BE49-F238E27FC236}">
                <a16:creationId xmlns:a16="http://schemas.microsoft.com/office/drawing/2014/main" id="{E2BE6703-C12A-C702-E6B1-BC3C066295D7}"/>
              </a:ext>
            </a:extLst>
          </p:cNvPr>
          <p:cNvSpPr txBox="1">
            <a:spLocks/>
          </p:cNvSpPr>
          <p:nvPr/>
        </p:nvSpPr>
        <p:spPr>
          <a:xfrm>
            <a:off x="1" y="-29705"/>
            <a:ext cx="12191999" cy="1027107"/>
          </a:xfrm>
          <a:prstGeom prst="rect">
            <a:avLst/>
          </a:prstGeom>
          <a:solidFill>
            <a:srgbClr val="00B0F0"/>
          </a:solidFill>
        </p:spPr>
        <p:txBody>
          <a:bodyPr lIns="91440" tIns="45720" rIns="91440" bIns="45720" anchor="t"/>
          <a:lstStyle>
            <a:lvl1pPr algn="l" defTabSz="685800" rtl="0" eaLnBrk="1" latinLnBrk="0" hangingPunct="1">
              <a:lnSpc>
                <a:spcPct val="90000"/>
              </a:lnSpc>
              <a:spcBef>
                <a:spcPct val="0"/>
              </a:spcBef>
              <a:buNone/>
              <a:defRPr sz="330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it-IT" sz="3600">
                <a:solidFill>
                  <a:schemeClr val="bg1"/>
                </a:solidFill>
                <a:latin typeface="+mn-lt"/>
              </a:rPr>
              <a:t>L’educazione ai diritti dell’infanzia e dell’adolescenza</a:t>
            </a:r>
            <a:br>
              <a:rPr lang="it-IT" sz="3600">
                <a:solidFill>
                  <a:schemeClr val="bg1"/>
                </a:solidFill>
                <a:latin typeface="+mn-lt"/>
              </a:rPr>
            </a:br>
            <a:r>
              <a:rPr lang="it-IT" sz="3600">
                <a:solidFill>
                  <a:schemeClr val="bg1"/>
                </a:solidFill>
                <a:latin typeface="+mn-lt"/>
              </a:rPr>
              <a:t>(Child Rights Education)</a:t>
            </a:r>
          </a:p>
        </p:txBody>
      </p:sp>
      <p:pic>
        <p:nvPicPr>
          <p:cNvPr id="6" name="Picture 13">
            <a:extLst>
              <a:ext uri="{FF2B5EF4-FFF2-40B4-BE49-F238E27FC236}">
                <a16:creationId xmlns:a16="http://schemas.microsoft.com/office/drawing/2014/main" id="{FB0C36D2-607C-FD0A-0FA4-713B28F2B4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7678" y="1292189"/>
            <a:ext cx="1514701" cy="2136811"/>
          </a:xfrm>
          <a:prstGeom prst="rect">
            <a:avLst/>
          </a:prstGeom>
          <a:ln>
            <a:solidFill>
              <a:schemeClr val="accent1"/>
            </a:solidFill>
          </a:ln>
          <a:effectLst>
            <a:outerShdw blurRad="292100" dist="139700" dir="2700000" algn="tl" rotWithShape="0">
              <a:srgbClr val="333333">
                <a:alpha val="65000"/>
              </a:srgbClr>
            </a:outerShdw>
          </a:effectLst>
        </p:spPr>
      </p:pic>
      <p:pic>
        <p:nvPicPr>
          <p:cNvPr id="9" name="Picture 4">
            <a:extLst>
              <a:ext uri="{FF2B5EF4-FFF2-40B4-BE49-F238E27FC236}">
                <a16:creationId xmlns:a16="http://schemas.microsoft.com/office/drawing/2014/main" id="{5BDB3B60-8183-5C8B-9A6E-DCF88A516F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6397" y="1441904"/>
            <a:ext cx="2963778" cy="1780580"/>
          </a:xfrm>
          <a:prstGeom prst="rect">
            <a:avLst/>
          </a:prstGeom>
          <a:ln>
            <a:solidFill>
              <a:schemeClr val="accent1"/>
            </a:solidFill>
          </a:ln>
        </p:spPr>
      </p:pic>
      <p:sp>
        <p:nvSpPr>
          <p:cNvPr id="10" name="CasellaDiTesto 9">
            <a:extLst>
              <a:ext uri="{FF2B5EF4-FFF2-40B4-BE49-F238E27FC236}">
                <a16:creationId xmlns:a16="http://schemas.microsoft.com/office/drawing/2014/main" id="{881A2C97-0BFA-0813-F10A-0C7E30B8E4DA}"/>
              </a:ext>
            </a:extLst>
          </p:cNvPr>
          <p:cNvSpPr txBox="1"/>
          <p:nvPr/>
        </p:nvSpPr>
        <p:spPr>
          <a:xfrm>
            <a:off x="743487" y="3709006"/>
            <a:ext cx="4285162" cy="2718180"/>
          </a:xfrm>
          <a:prstGeom prst="rect">
            <a:avLst/>
          </a:prstGeom>
          <a:noFill/>
          <a:ln>
            <a:solidFill>
              <a:srgbClr val="22C9DE"/>
            </a:solidFill>
          </a:ln>
        </p:spPr>
        <p:txBody>
          <a:bodyPr wrap="square" lIns="91440" tIns="45720" rIns="91440" bIns="45720" rtlCol="0" anchor="t">
            <a:spAutoFit/>
          </a:bodyPr>
          <a:lstStyle/>
          <a:p>
            <a:r>
              <a:rPr lang="it-IT" sz="2100"/>
              <a:t>Uno studio dedicato al tema dell’Educazione ai Diritti dell’Infanzia e dell’Adolescenza in 26 paesi industrializzati ci riporta che in oltre la metà di questi </a:t>
            </a:r>
          </a:p>
          <a:p>
            <a:r>
              <a:rPr lang="it-IT" sz="2100"/>
              <a:t>l’Educazione ai Diritti dell’infanzia e dell’adolescenza </a:t>
            </a:r>
            <a:r>
              <a:rPr lang="it-IT" sz="2100" b="1"/>
              <a:t>NON FA PARTE DEI CURRICULA DELLA SCUOLA </a:t>
            </a:r>
            <a:endParaRPr lang="it-IT" sz="2100" b="1">
              <a:cs typeface="Calibri"/>
            </a:endParaRPr>
          </a:p>
        </p:txBody>
      </p:sp>
      <p:sp>
        <p:nvSpPr>
          <p:cNvPr id="11" name="CasellaDiTesto 10">
            <a:extLst>
              <a:ext uri="{FF2B5EF4-FFF2-40B4-BE49-F238E27FC236}">
                <a16:creationId xmlns:a16="http://schemas.microsoft.com/office/drawing/2014/main" id="{62375287-0A95-AFD1-2CD0-DCA2CF0FFB72}"/>
              </a:ext>
            </a:extLst>
          </p:cNvPr>
          <p:cNvSpPr txBox="1"/>
          <p:nvPr/>
        </p:nvSpPr>
        <p:spPr>
          <a:xfrm>
            <a:off x="6528745" y="3849655"/>
            <a:ext cx="5028649" cy="2061718"/>
          </a:xfrm>
          <a:prstGeom prst="rect">
            <a:avLst/>
          </a:prstGeom>
          <a:noFill/>
          <a:ln>
            <a:solidFill>
              <a:srgbClr val="22C9DE"/>
            </a:solidFill>
          </a:ln>
        </p:spPr>
        <p:txBody>
          <a:bodyPr wrap="square" rtlCol="0">
            <a:spAutoFit/>
          </a:bodyPr>
          <a:lstStyle/>
          <a:p>
            <a:r>
              <a:rPr lang="it-IT" sz="2133"/>
              <a:t>Questo comporta che docenti, educatori e personale scolastico NON siano adeguatamente formati per garantire che i Diritti dell’infanzia e dell’adolescenza siano conosciuti e compresi da studentesse e studenti nel loro ciclo di studi  </a:t>
            </a:r>
          </a:p>
        </p:txBody>
      </p:sp>
      <p:sp>
        <p:nvSpPr>
          <p:cNvPr id="12" name="Down Arrow 10">
            <a:extLst>
              <a:ext uri="{FF2B5EF4-FFF2-40B4-BE49-F238E27FC236}">
                <a16:creationId xmlns:a16="http://schemas.microsoft.com/office/drawing/2014/main" id="{4A6C5F0D-5101-D2E2-D7E4-C7A9A5E382A3}"/>
              </a:ext>
            </a:extLst>
          </p:cNvPr>
          <p:cNvSpPr/>
          <p:nvPr/>
        </p:nvSpPr>
        <p:spPr>
          <a:xfrm rot="16200000" flipH="1">
            <a:off x="5468489" y="4315497"/>
            <a:ext cx="620416" cy="1093127"/>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164326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Programma</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Scuola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15.05.2024</a:t>
            </a:r>
          </a:p>
        </p:txBody>
      </p:sp>
      <p:sp>
        <p:nvSpPr>
          <p:cNvPr id="2" name="CasellaDiTesto 1"/>
          <p:cNvSpPr txBox="1"/>
          <p:nvPr/>
        </p:nvSpPr>
        <p:spPr>
          <a:xfrm>
            <a:off x="203200" y="0"/>
            <a:ext cx="5459412" cy="3843337"/>
          </a:xfrm>
          <a:prstGeom prst="rect">
            <a:avLst/>
          </a:prstGeom>
        </p:spPr>
        <p: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Aptos Narrow" panose="020B0004020202020204" pitchFamily="34" charset="0"/>
              <a:ea typeface="+mn-ea"/>
              <a:cs typeface="+mn-cs"/>
            </a:endParaRPr>
          </a:p>
          <a:p>
            <a:pPr marL="0" marR="0" lvl="0" indent="0" algn="ctr" defTabSz="457200" rtl="0" eaLnBrk="1" fontAlgn="auto" latinLnBrk="0" hangingPunct="1">
              <a:lnSpc>
                <a:spcPct val="90000"/>
              </a:lnSpc>
              <a:spcBef>
                <a:spcPts val="0"/>
              </a:spcBef>
              <a:spcAft>
                <a:spcPts val="600"/>
              </a:spcAft>
              <a:buClrTx/>
              <a:buSzTx/>
              <a:buFontTx/>
              <a:buNone/>
              <a:tabLst/>
              <a:defRPr/>
            </a:pPr>
            <a:r>
              <a:rPr kumimoji="0" lang="en-US" sz="3800" b="1" i="0" u="none" strike="noStrike" kern="1200" cap="none" spc="0" normalizeH="0" baseline="0" noProof="0">
                <a:ln>
                  <a:noFill/>
                </a:ln>
                <a:solidFill>
                  <a:prstClr val="white"/>
                </a:solidFill>
                <a:effectLst/>
                <a:uLnTx/>
                <a:uFillTx/>
                <a:latin typeface="Abadi" panose="020B0604020104020204" pitchFamily="34" charset="0"/>
                <a:ea typeface="+mn-ea"/>
                <a:cs typeface="+mn-cs"/>
              </a:rPr>
              <a:t> </a:t>
            </a:r>
          </a:p>
        </p:txBody>
      </p:sp>
      <p:sp>
        <p:nvSpPr>
          <p:cNvPr id="6" name="CasellaDiTesto 5">
            <a:extLst>
              <a:ext uri="{FF2B5EF4-FFF2-40B4-BE49-F238E27FC236}">
                <a16:creationId xmlns:a16="http://schemas.microsoft.com/office/drawing/2014/main" id="{047EEE8B-7BBC-ABE6-0A7E-099A99841C7F}"/>
              </a:ext>
            </a:extLst>
          </p:cNvPr>
          <p:cNvSpPr txBox="1"/>
          <p:nvPr/>
        </p:nvSpPr>
        <p:spPr>
          <a:xfrm>
            <a:off x="7365133" y="1659310"/>
            <a:ext cx="4618810" cy="3016210"/>
          </a:xfrm>
          <a:custGeom>
            <a:avLst/>
            <a:gdLst>
              <a:gd name="connsiteX0" fmla="*/ 0 w 4618810"/>
              <a:gd name="connsiteY0" fmla="*/ 0 h 3016210"/>
              <a:gd name="connsiteX1" fmla="*/ 613642 w 4618810"/>
              <a:gd name="connsiteY1" fmla="*/ 0 h 3016210"/>
              <a:gd name="connsiteX2" fmla="*/ 1134908 w 4618810"/>
              <a:gd name="connsiteY2" fmla="*/ 0 h 3016210"/>
              <a:gd name="connsiteX3" fmla="*/ 1887114 w 4618810"/>
              <a:gd name="connsiteY3" fmla="*/ 0 h 3016210"/>
              <a:gd name="connsiteX4" fmla="*/ 2500756 w 4618810"/>
              <a:gd name="connsiteY4" fmla="*/ 0 h 3016210"/>
              <a:gd name="connsiteX5" fmla="*/ 3114398 w 4618810"/>
              <a:gd name="connsiteY5" fmla="*/ 0 h 3016210"/>
              <a:gd name="connsiteX6" fmla="*/ 3866604 w 4618810"/>
              <a:gd name="connsiteY6" fmla="*/ 0 h 3016210"/>
              <a:gd name="connsiteX7" fmla="*/ 4618810 w 4618810"/>
              <a:gd name="connsiteY7" fmla="*/ 0 h 3016210"/>
              <a:gd name="connsiteX8" fmla="*/ 4618810 w 4618810"/>
              <a:gd name="connsiteY8" fmla="*/ 663566 h 3016210"/>
              <a:gd name="connsiteX9" fmla="*/ 4618810 w 4618810"/>
              <a:gd name="connsiteY9" fmla="*/ 1206484 h 3016210"/>
              <a:gd name="connsiteX10" fmla="*/ 4618810 w 4618810"/>
              <a:gd name="connsiteY10" fmla="*/ 1749402 h 3016210"/>
              <a:gd name="connsiteX11" fmla="*/ 4618810 w 4618810"/>
              <a:gd name="connsiteY11" fmla="*/ 2352644 h 3016210"/>
              <a:gd name="connsiteX12" fmla="*/ 4618810 w 4618810"/>
              <a:gd name="connsiteY12" fmla="*/ 3016210 h 3016210"/>
              <a:gd name="connsiteX13" fmla="*/ 4097544 w 4618810"/>
              <a:gd name="connsiteY13" fmla="*/ 3016210 h 3016210"/>
              <a:gd name="connsiteX14" fmla="*/ 3345338 w 4618810"/>
              <a:gd name="connsiteY14" fmla="*/ 3016210 h 3016210"/>
              <a:gd name="connsiteX15" fmla="*/ 2777884 w 4618810"/>
              <a:gd name="connsiteY15" fmla="*/ 3016210 h 3016210"/>
              <a:gd name="connsiteX16" fmla="*/ 2118054 w 4618810"/>
              <a:gd name="connsiteY16" fmla="*/ 3016210 h 3016210"/>
              <a:gd name="connsiteX17" fmla="*/ 1365848 w 4618810"/>
              <a:gd name="connsiteY17" fmla="*/ 3016210 h 3016210"/>
              <a:gd name="connsiteX18" fmla="*/ 706018 w 4618810"/>
              <a:gd name="connsiteY18" fmla="*/ 3016210 h 3016210"/>
              <a:gd name="connsiteX19" fmla="*/ 0 w 4618810"/>
              <a:gd name="connsiteY19" fmla="*/ 3016210 h 3016210"/>
              <a:gd name="connsiteX20" fmla="*/ 0 w 4618810"/>
              <a:gd name="connsiteY20" fmla="*/ 2473292 h 3016210"/>
              <a:gd name="connsiteX21" fmla="*/ 0 w 4618810"/>
              <a:gd name="connsiteY21" fmla="*/ 1900212 h 3016210"/>
              <a:gd name="connsiteX22" fmla="*/ 0 w 4618810"/>
              <a:gd name="connsiteY22" fmla="*/ 1236646 h 3016210"/>
              <a:gd name="connsiteX23" fmla="*/ 0 w 4618810"/>
              <a:gd name="connsiteY23" fmla="*/ 633404 h 3016210"/>
              <a:gd name="connsiteX24" fmla="*/ 0 w 4618810"/>
              <a:gd name="connsiteY24" fmla="*/ 0 h 301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18810" h="3016210" extrusionOk="0">
                <a:moveTo>
                  <a:pt x="0" y="0"/>
                </a:moveTo>
                <a:cubicBezTo>
                  <a:pt x="269046" y="22649"/>
                  <a:pt x="470089" y="16057"/>
                  <a:pt x="613642" y="0"/>
                </a:cubicBezTo>
                <a:cubicBezTo>
                  <a:pt x="757195" y="-16057"/>
                  <a:pt x="935604" y="-18964"/>
                  <a:pt x="1134908" y="0"/>
                </a:cubicBezTo>
                <a:cubicBezTo>
                  <a:pt x="1334212" y="18964"/>
                  <a:pt x="1555639" y="-8529"/>
                  <a:pt x="1887114" y="0"/>
                </a:cubicBezTo>
                <a:cubicBezTo>
                  <a:pt x="2218589" y="8529"/>
                  <a:pt x="2315043" y="-18240"/>
                  <a:pt x="2500756" y="0"/>
                </a:cubicBezTo>
                <a:cubicBezTo>
                  <a:pt x="2686469" y="18240"/>
                  <a:pt x="2833804" y="-10759"/>
                  <a:pt x="3114398" y="0"/>
                </a:cubicBezTo>
                <a:cubicBezTo>
                  <a:pt x="3394992" y="10759"/>
                  <a:pt x="3631650" y="7049"/>
                  <a:pt x="3866604" y="0"/>
                </a:cubicBezTo>
                <a:cubicBezTo>
                  <a:pt x="4101558" y="-7049"/>
                  <a:pt x="4367630" y="21869"/>
                  <a:pt x="4618810" y="0"/>
                </a:cubicBezTo>
                <a:cubicBezTo>
                  <a:pt x="4599810" y="138232"/>
                  <a:pt x="4626038" y="483614"/>
                  <a:pt x="4618810" y="663566"/>
                </a:cubicBezTo>
                <a:cubicBezTo>
                  <a:pt x="4611582" y="843518"/>
                  <a:pt x="4630062" y="986296"/>
                  <a:pt x="4618810" y="1206484"/>
                </a:cubicBezTo>
                <a:cubicBezTo>
                  <a:pt x="4607558" y="1426672"/>
                  <a:pt x="4606044" y="1587587"/>
                  <a:pt x="4618810" y="1749402"/>
                </a:cubicBezTo>
                <a:cubicBezTo>
                  <a:pt x="4631576" y="1911217"/>
                  <a:pt x="4620380" y="2069527"/>
                  <a:pt x="4618810" y="2352644"/>
                </a:cubicBezTo>
                <a:cubicBezTo>
                  <a:pt x="4617240" y="2635761"/>
                  <a:pt x="4591188" y="2733811"/>
                  <a:pt x="4618810" y="3016210"/>
                </a:cubicBezTo>
                <a:cubicBezTo>
                  <a:pt x="4410310" y="2996165"/>
                  <a:pt x="4257181" y="3001658"/>
                  <a:pt x="4097544" y="3016210"/>
                </a:cubicBezTo>
                <a:cubicBezTo>
                  <a:pt x="3937907" y="3030762"/>
                  <a:pt x="3583984" y="2994864"/>
                  <a:pt x="3345338" y="3016210"/>
                </a:cubicBezTo>
                <a:cubicBezTo>
                  <a:pt x="3106692" y="3037556"/>
                  <a:pt x="3007955" y="2992355"/>
                  <a:pt x="2777884" y="3016210"/>
                </a:cubicBezTo>
                <a:cubicBezTo>
                  <a:pt x="2547813" y="3040065"/>
                  <a:pt x="2280009" y="3036872"/>
                  <a:pt x="2118054" y="3016210"/>
                </a:cubicBezTo>
                <a:cubicBezTo>
                  <a:pt x="1956099" y="2995549"/>
                  <a:pt x="1709124" y="2990599"/>
                  <a:pt x="1365848" y="3016210"/>
                </a:cubicBezTo>
                <a:cubicBezTo>
                  <a:pt x="1022572" y="3041821"/>
                  <a:pt x="994751" y="3022367"/>
                  <a:pt x="706018" y="3016210"/>
                </a:cubicBezTo>
                <a:cubicBezTo>
                  <a:pt x="417285" y="3010054"/>
                  <a:pt x="285687" y="3009474"/>
                  <a:pt x="0" y="3016210"/>
                </a:cubicBezTo>
                <a:cubicBezTo>
                  <a:pt x="22117" y="2873768"/>
                  <a:pt x="16220" y="2613332"/>
                  <a:pt x="0" y="2473292"/>
                </a:cubicBezTo>
                <a:cubicBezTo>
                  <a:pt x="-16220" y="2333252"/>
                  <a:pt x="14338" y="2101030"/>
                  <a:pt x="0" y="1900212"/>
                </a:cubicBezTo>
                <a:cubicBezTo>
                  <a:pt x="-14338" y="1699394"/>
                  <a:pt x="-12626" y="1497077"/>
                  <a:pt x="0" y="1236646"/>
                </a:cubicBezTo>
                <a:cubicBezTo>
                  <a:pt x="12626" y="976215"/>
                  <a:pt x="-19504" y="809469"/>
                  <a:pt x="0" y="633404"/>
                </a:cubicBezTo>
                <a:cubicBezTo>
                  <a:pt x="19504" y="457339"/>
                  <a:pt x="-2282" y="308588"/>
                  <a:pt x="0" y="0"/>
                </a:cubicBezTo>
                <a:close/>
              </a:path>
            </a:pathLst>
          </a:custGeom>
          <a:noFill/>
          <a:ln>
            <a:solidFill>
              <a:schemeClr val="bg1">
                <a:alpha val="61133"/>
              </a:schemeClr>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softEdge rad="12700"/>
          </a:effectLst>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Il nuovo </a:t>
            </a:r>
            <a:r>
              <a:rPr kumimoji="0" lang="en-US" sz="3600" b="0" i="0" u="none" strike="noStrike" kern="1200" cap="none" spc="0" normalizeH="0" baseline="0" noProof="0" err="1">
                <a:ln>
                  <a:noFill/>
                </a:ln>
                <a:solidFill>
                  <a:prstClr val="white"/>
                </a:solidFill>
                <a:effectLst/>
                <a:uLnTx/>
                <a:uFillTx/>
                <a:latin typeface="Calibri" panose="020F0502020204030204"/>
                <a:ea typeface="+mn-ea"/>
                <a:cs typeface="+mn-cs"/>
              </a:rPr>
              <a:t>Programma</a:t>
            </a: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a:t>
            </a:r>
            <a:r>
              <a:rPr kumimoji="0" lang="en-US" sz="3600" b="0" i="0" u="none" strike="noStrike" kern="1200" cap="none" spc="0" normalizeH="0" baseline="0" noProof="0" err="1">
                <a:ln>
                  <a:noFill/>
                </a:ln>
                <a:solidFill>
                  <a:prstClr val="white"/>
                </a:solidFill>
                <a:effectLst/>
                <a:uLnTx/>
                <a:uFillTx/>
                <a:latin typeface="Calibri" panose="020F0502020204030204"/>
                <a:ea typeface="+mn-ea"/>
                <a:cs typeface="+mn-cs"/>
              </a:rPr>
              <a:t>Scuole</a:t>
            </a: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 per </a:t>
            </a:r>
            <a:r>
              <a:rPr kumimoji="0" lang="en-US" sz="3600" b="0" i="0" u="none" strike="noStrike" kern="1200" cap="none" spc="0" normalizeH="0" baseline="0" noProof="0" err="1">
                <a:ln>
                  <a:noFill/>
                </a:ln>
                <a:solidFill>
                  <a:prstClr val="white"/>
                </a:solidFill>
                <a:effectLst/>
                <a:uLnTx/>
                <a:uFillTx/>
                <a:latin typeface="Calibri" panose="020F0502020204030204"/>
                <a:ea typeface="+mn-ea"/>
                <a:cs typeface="+mn-cs"/>
              </a:rPr>
              <a:t>i</a:t>
            </a: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3600" b="0" i="0" u="none" strike="noStrike" kern="1200" cap="none" spc="0" normalizeH="0" baseline="0" noProof="0" err="1">
                <a:ln>
                  <a:noFill/>
                </a:ln>
                <a:solidFill>
                  <a:prstClr val="white"/>
                </a:solidFill>
                <a:effectLst/>
                <a:uLnTx/>
                <a:uFillTx/>
                <a:latin typeface="Calibri" panose="020F0502020204030204"/>
                <a:ea typeface="+mn-ea"/>
                <a:cs typeface="+mn-cs"/>
              </a:rPr>
              <a:t>diritti</a:t>
            </a: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3600" b="0" i="0" u="none" strike="noStrike" kern="1200" cap="none" spc="0" normalizeH="0" baseline="0" noProof="0" err="1">
                <a:ln>
                  <a:noFill/>
                </a:ln>
                <a:solidFill>
                  <a:prstClr val="white"/>
                </a:solidFill>
                <a:effectLst/>
                <a:uLnTx/>
                <a:uFillTx/>
                <a:latin typeface="Calibri" panose="020F0502020204030204"/>
                <a:ea typeface="+mn-ea"/>
                <a:cs typeface="+mn-cs"/>
              </a:rPr>
              <a:t>dell’infanzia</a:t>
            </a: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 e </a:t>
            </a:r>
            <a:r>
              <a:rPr kumimoji="0" lang="en-US" sz="3600" b="0" i="0" u="none" strike="noStrike" kern="1200" cap="none" spc="0" normalizeH="0" baseline="0" noProof="0" err="1">
                <a:ln>
                  <a:noFill/>
                </a:ln>
                <a:solidFill>
                  <a:prstClr val="white"/>
                </a:solidFill>
                <a:effectLst/>
                <a:uLnTx/>
                <a:uFillTx/>
                <a:latin typeface="Calibri" panose="020F0502020204030204"/>
                <a:ea typeface="+mn-ea"/>
                <a:cs typeface="+mn-cs"/>
              </a:rPr>
              <a:t>dell’adolescenza</a:t>
            </a: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di UNICEF Italia</a:t>
            </a:r>
          </a:p>
        </p:txBody>
      </p:sp>
      <p:pic>
        <p:nvPicPr>
          <p:cNvPr id="8" name="Immagine 7" descr="Immagine che contiene persona, vestiti, Viso umano, Arte bambini&#10;&#10;Descrizione generata automaticamente">
            <a:extLst>
              <a:ext uri="{FF2B5EF4-FFF2-40B4-BE49-F238E27FC236}">
                <a16:creationId xmlns:a16="http://schemas.microsoft.com/office/drawing/2014/main" id="{94F929C4-AD6D-ADBC-55DA-899A00B05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65" y="1033937"/>
            <a:ext cx="7161933" cy="4956607"/>
          </a:xfrm>
          <a:prstGeom prst="rect">
            <a:avLst/>
          </a:prstGeom>
        </p:spPr>
      </p:pic>
      <p:pic>
        <p:nvPicPr>
          <p:cNvPr id="11" name="Immagine 10">
            <a:extLst>
              <a:ext uri="{FF2B5EF4-FFF2-40B4-BE49-F238E27FC236}">
                <a16:creationId xmlns:a16="http://schemas.microsoft.com/office/drawing/2014/main" id="{9D192287-919C-D1C7-DA8E-87FDB17B7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65" y="5990545"/>
            <a:ext cx="7163617" cy="569413"/>
          </a:xfrm>
          <a:prstGeom prst="rect">
            <a:avLst/>
          </a:prstGeom>
        </p:spPr>
      </p:pic>
      <p:sp>
        <p:nvSpPr>
          <p:cNvPr id="12" name="CasellaDiTesto 11">
            <a:extLst>
              <a:ext uri="{FF2B5EF4-FFF2-40B4-BE49-F238E27FC236}">
                <a16:creationId xmlns:a16="http://schemas.microsoft.com/office/drawing/2014/main" id="{05641265-8536-9486-711C-5C010ACF15EA}"/>
              </a:ext>
            </a:extLst>
          </p:cNvPr>
          <p:cNvSpPr txBox="1"/>
          <p:nvPr/>
        </p:nvSpPr>
        <p:spPr>
          <a:xfrm>
            <a:off x="7978588" y="5990544"/>
            <a:ext cx="4005354" cy="707886"/>
          </a:xfrm>
          <a:prstGeom prst="rect">
            <a:avLst/>
          </a:prstGeom>
          <a:noFill/>
        </p:spPr>
        <p:txBody>
          <a:bodyPr wrap="square" lIns="91440" tIns="45720" rIns="91440" bIns="45720" rtlCol="0"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a:ln>
                  <a:noFill/>
                </a:ln>
                <a:solidFill>
                  <a:prstClr val="white"/>
                </a:solidFill>
                <a:effectLst/>
                <a:uLnTx/>
                <a:uFillTx/>
                <a:latin typeface="Calibri" panose="020F0502020204030204"/>
                <a:ea typeface="+mn-ea"/>
                <a:cs typeface="+mn-cs"/>
              </a:rPr>
              <a:t>Ufficio Scuola e Università</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a:ln>
                  <a:noFill/>
                </a:ln>
                <a:solidFill>
                  <a:prstClr val="white"/>
                </a:solidFill>
                <a:effectLst/>
                <a:uLnTx/>
                <a:uFillTx/>
                <a:latin typeface="Calibri" panose="020F0502020204030204"/>
                <a:ea typeface="+mn-ea"/>
                <a:cs typeface="+mn-cs"/>
              </a:rPr>
              <a:t>26.09.24</a:t>
            </a:r>
            <a:endParaRPr kumimoji="0" lang="it-IT" sz="200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pic>
        <p:nvPicPr>
          <p:cNvPr id="13" name="Immagine 12">
            <a:extLst>
              <a:ext uri="{FF2B5EF4-FFF2-40B4-BE49-F238E27FC236}">
                <a16:creationId xmlns:a16="http://schemas.microsoft.com/office/drawing/2014/main" id="{322B95EC-0CDD-19F2-387F-15A3C764D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65" y="525937"/>
            <a:ext cx="7163617" cy="508000"/>
          </a:xfrm>
          <a:prstGeom prst="rect">
            <a:avLst/>
          </a:prstGeom>
        </p:spPr>
      </p:pic>
    </p:spTree>
    <p:extLst>
      <p:ext uri="{BB962C8B-B14F-4D97-AF65-F5344CB8AC3E}">
        <p14:creationId xmlns:p14="http://schemas.microsoft.com/office/powerpoint/2010/main" val="3270486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532533" y="5887630"/>
            <a:ext cx="1437217" cy="875120"/>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0" y="0"/>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0EF01747-8AB9-5736-DE35-7C762CDB6001}"/>
              </a:ext>
            </a:extLst>
          </p:cNvPr>
          <p:cNvSpPr txBox="1"/>
          <p:nvPr/>
        </p:nvSpPr>
        <p:spPr>
          <a:xfrm>
            <a:off x="314036" y="1099127"/>
            <a:ext cx="4765964" cy="1446550"/>
          </a:xfrm>
          <a:prstGeom prst="rect">
            <a:avLst/>
          </a:prstGeom>
          <a:noFill/>
        </p:spPr>
        <p:txBody>
          <a:bodyPr wrap="square" rtlCol="0">
            <a:spAutoFit/>
          </a:bodyPr>
          <a:lstStyle/>
          <a:p>
            <a:pPr>
              <a:defRPr/>
            </a:pPr>
            <a:endParaRPr kumimoji="0" lang="en-US" sz="4400" i="0" u="none" strike="noStrike" kern="1200" cap="none" spc="0" normalizeH="0" baseline="0" noProof="0">
              <a:ln>
                <a:noFill/>
              </a:ln>
              <a:solidFill>
                <a:schemeClr val="bg1"/>
              </a:solidFill>
              <a:effectLst/>
              <a:uLnTx/>
              <a:uFillTx/>
              <a:latin typeface="+mn-lt"/>
              <a:ea typeface="+mj-ea"/>
              <a:cs typeface="Arial" panose="020B0604020202020204" pitchFamily="34" charset="0"/>
            </a:endParaRPr>
          </a:p>
          <a:p>
            <a:endParaRPr lang="it-IT" sz="4400">
              <a:solidFill>
                <a:schemeClr val="bg1"/>
              </a:solidFill>
            </a:endParaRPr>
          </a:p>
        </p:txBody>
      </p:sp>
      <p:sp>
        <p:nvSpPr>
          <p:cNvPr id="7" name="CasellaDiTesto 6">
            <a:extLst>
              <a:ext uri="{FF2B5EF4-FFF2-40B4-BE49-F238E27FC236}">
                <a16:creationId xmlns:a16="http://schemas.microsoft.com/office/drawing/2014/main" id="{C57E890A-4674-9AA5-0B51-48076BE044D2}"/>
              </a:ext>
            </a:extLst>
          </p:cNvPr>
          <p:cNvSpPr txBox="1"/>
          <p:nvPr/>
        </p:nvSpPr>
        <p:spPr>
          <a:xfrm>
            <a:off x="5250874" y="514132"/>
            <a:ext cx="6774870" cy="889795"/>
          </a:xfrm>
          <a:prstGeom prst="rect">
            <a:avLst/>
          </a:prstGeom>
          <a:noFill/>
        </p:spPr>
        <p:txBody>
          <a:bodyPr wrap="square">
            <a:spAutoFit/>
          </a:bodyPr>
          <a:lstStyle/>
          <a:p>
            <a:pPr lvl="1" algn="just">
              <a:lnSpc>
                <a:spcPct val="107000"/>
              </a:lnSpc>
              <a:spcAft>
                <a:spcPts val="800"/>
              </a:spcAft>
            </a:pPr>
            <a:r>
              <a:rPr lang="it-IT" sz="2500" b="1" kern="100">
                <a:solidFill>
                  <a:schemeClr val="accent4"/>
                </a:solidFill>
                <a:ea typeface="Aptos" panose="020B0004020202020204" pitchFamily="34" charset="0"/>
                <a:cs typeface="Times New Roman" panose="02020603050405020304" pitchFamily="18" charset="0"/>
              </a:rPr>
              <a:t>Nel contesto delle scuole questo si traduce in: </a:t>
            </a:r>
          </a:p>
          <a:p>
            <a:pPr lvl="1" algn="just">
              <a:lnSpc>
                <a:spcPct val="107000"/>
              </a:lnSpc>
              <a:spcAft>
                <a:spcPts val="800"/>
              </a:spcAft>
            </a:pPr>
            <a:endParaRPr lang="it-IT" sz="1800" kern="100">
              <a:cs typeface="Times New Roman" panose="02020603050405020304" pitchFamily="18" charset="0"/>
            </a:endParaRPr>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15926" y="901671"/>
            <a:ext cx="4498109" cy="4708981"/>
          </a:xfrm>
          <a:prstGeom prst="rect">
            <a:avLst/>
          </a:prstGeom>
          <a:noFill/>
        </p:spPr>
        <p:txBody>
          <a:bodyPr wrap="square" lIns="91440" tIns="45720" rIns="91440" bIns="45720" rtlCol="0" anchor="t">
            <a:spAutoFit/>
          </a:bodyPr>
          <a:lstStyle/>
          <a:p>
            <a:pPr algn="ctr"/>
            <a:r>
              <a:rPr lang="it-IT" sz="4000">
                <a:solidFill>
                  <a:schemeClr val="bg1"/>
                </a:solidFill>
              </a:rPr>
              <a:t>Cosa significa </a:t>
            </a:r>
          </a:p>
          <a:p>
            <a:pPr algn="ctr"/>
            <a:r>
              <a:rPr lang="it-IT" sz="4000">
                <a:solidFill>
                  <a:schemeClr val="bg1"/>
                </a:solidFill>
              </a:rPr>
              <a:t>EDUCAZIONE AI DIRITTI ?</a:t>
            </a:r>
            <a:endParaRPr lang="it-IT" sz="4000">
              <a:solidFill>
                <a:schemeClr val="bg1"/>
              </a:solidFill>
              <a:ea typeface="Calibri"/>
              <a:cs typeface="Calibri"/>
            </a:endParaRPr>
          </a:p>
          <a:p>
            <a:pPr algn="ctr"/>
            <a:endParaRPr lang="it-IT" sz="2000">
              <a:solidFill>
                <a:schemeClr val="bg1"/>
              </a:solidFill>
            </a:endParaRPr>
          </a:p>
          <a:p>
            <a:pPr algn="ctr"/>
            <a:endParaRPr lang="it-IT" sz="2000">
              <a:solidFill>
                <a:schemeClr val="bg1"/>
              </a:solidFill>
            </a:endParaRPr>
          </a:p>
          <a:p>
            <a:pPr algn="ctr"/>
            <a:r>
              <a:rPr lang="it-IT" sz="2000">
                <a:solidFill>
                  <a:schemeClr val="bg1"/>
                </a:solidFill>
              </a:rPr>
              <a:t>Tutti gli adulti, le bambine, i bambini e gli/le adolescenti conoscono e comprendono i diritti dell’infanzia e dell’adolescenza e realizzano l'approccio basato sui diritti in ogni azione per garantire la loro messa a sistema nelle situazioni che li vedono coinvolti</a:t>
            </a:r>
            <a:endParaRPr lang="it-IT" sz="2000">
              <a:solidFill>
                <a:schemeClr val="bg1"/>
              </a:solidFill>
              <a:ea typeface="Calibri"/>
              <a:cs typeface="Calibri"/>
            </a:endParaRPr>
          </a:p>
        </p:txBody>
      </p:sp>
      <p:sp>
        <p:nvSpPr>
          <p:cNvPr id="8" name="CasellaDiTesto 7">
            <a:extLst>
              <a:ext uri="{FF2B5EF4-FFF2-40B4-BE49-F238E27FC236}">
                <a16:creationId xmlns:a16="http://schemas.microsoft.com/office/drawing/2014/main" id="{1AFA5F81-73DC-40C2-0CAA-37E6B0927D82}"/>
              </a:ext>
            </a:extLst>
          </p:cNvPr>
          <p:cNvSpPr txBox="1"/>
          <p:nvPr/>
        </p:nvSpPr>
        <p:spPr>
          <a:xfrm>
            <a:off x="9009497" y="1272256"/>
            <a:ext cx="2960253" cy="2453107"/>
          </a:xfrm>
          <a:prstGeom prst="rect">
            <a:avLst/>
          </a:prstGeom>
          <a:noFill/>
          <a:ln w="19050">
            <a:solidFill>
              <a:schemeClr val="accent4">
                <a:lumMod val="60000"/>
                <a:lumOff val="40000"/>
              </a:schemeClr>
            </a:solidFill>
          </a:ln>
        </p:spPr>
        <p:txBody>
          <a:bodyPr wrap="square" lIns="91440" tIns="45720" rIns="91440" bIns="45720" anchor="t">
            <a:spAutoFit/>
          </a:bodyPr>
          <a:lstStyle/>
          <a:p>
            <a:pPr>
              <a:lnSpc>
                <a:spcPct val="107000"/>
              </a:lnSpc>
              <a:spcAft>
                <a:spcPts val="800"/>
              </a:spcAft>
            </a:pPr>
            <a:r>
              <a:rPr lang="it-IT" sz="1800" kern="100">
                <a:effectLst/>
                <a:ea typeface="Aptos" panose="020B0004020202020204" pitchFamily="34" charset="0"/>
                <a:cs typeface="Times New Roman"/>
              </a:rPr>
              <a:t>Le scuole</a:t>
            </a:r>
            <a:r>
              <a:rPr lang="it-IT" kern="100">
                <a:ea typeface="Aptos" panose="020B0004020202020204" pitchFamily="34" charset="0"/>
                <a:cs typeface="Times New Roman"/>
              </a:rPr>
              <a:t>, le e </a:t>
            </a:r>
            <a:r>
              <a:rPr lang="it-IT" sz="1800" kern="100">
                <a:effectLst/>
                <a:ea typeface="Aptos" panose="020B0004020202020204" pitchFamily="34" charset="0"/>
                <a:cs typeface="Times New Roman"/>
              </a:rPr>
              <a:t>gli insegnanti sono supportati per riconoscere </a:t>
            </a:r>
            <a:r>
              <a:rPr lang="it-IT" kern="100">
                <a:ea typeface="Aptos" panose="020B0004020202020204" pitchFamily="34" charset="0"/>
                <a:cs typeface="Times New Roman"/>
              </a:rPr>
              <a:t>bambine,</a:t>
            </a:r>
            <a:r>
              <a:rPr lang="it-IT" sz="1800" kern="100">
                <a:effectLst/>
                <a:ea typeface="Aptos" panose="020B0004020202020204" pitchFamily="34" charset="0"/>
                <a:cs typeface="Times New Roman"/>
              </a:rPr>
              <a:t> </a:t>
            </a:r>
            <a:r>
              <a:rPr lang="it-IT" kern="100">
                <a:ea typeface="Aptos" panose="020B0004020202020204" pitchFamily="34" charset="0"/>
                <a:cs typeface="Times New Roman"/>
              </a:rPr>
              <a:t>bambini </a:t>
            </a:r>
            <a:r>
              <a:rPr lang="it-IT" sz="1800" kern="100">
                <a:effectLst/>
                <a:ea typeface="Aptos" panose="020B0004020202020204" pitchFamily="34" charset="0"/>
                <a:cs typeface="Times New Roman"/>
              </a:rPr>
              <a:t>e adolescenti come titolari di diritti e per realizzare ulteriormente i </a:t>
            </a:r>
            <a:r>
              <a:rPr lang="it-IT" kern="100">
                <a:ea typeface="Aptos" panose="020B0004020202020204" pitchFamily="34" charset="0"/>
                <a:cs typeface="Times New Roman"/>
              </a:rPr>
              <a:t>loro diritti nell'intero</a:t>
            </a:r>
            <a:r>
              <a:rPr lang="it-IT" sz="1800" kern="100">
                <a:effectLst/>
                <a:ea typeface="Aptos" panose="020B0004020202020204" pitchFamily="34" charset="0"/>
                <a:cs typeface="Times New Roman"/>
              </a:rPr>
              <a:t> ambiente scolastico.</a:t>
            </a:r>
          </a:p>
        </p:txBody>
      </p:sp>
      <p:sp>
        <p:nvSpPr>
          <p:cNvPr id="11" name="CasellaDiTesto 10">
            <a:extLst>
              <a:ext uri="{FF2B5EF4-FFF2-40B4-BE49-F238E27FC236}">
                <a16:creationId xmlns:a16="http://schemas.microsoft.com/office/drawing/2014/main" id="{D4061CA5-A50A-FA17-B300-65E453C69F10}"/>
              </a:ext>
            </a:extLst>
          </p:cNvPr>
          <p:cNvSpPr txBox="1"/>
          <p:nvPr/>
        </p:nvSpPr>
        <p:spPr>
          <a:xfrm>
            <a:off x="5749638" y="1501836"/>
            <a:ext cx="2715491" cy="1477328"/>
          </a:xfrm>
          <a:prstGeom prst="rect">
            <a:avLst/>
          </a:prstGeom>
          <a:noFill/>
          <a:ln w="19050">
            <a:solidFill>
              <a:schemeClr val="accent4">
                <a:lumMod val="60000"/>
                <a:lumOff val="40000"/>
              </a:schemeClr>
            </a:solidFill>
          </a:ln>
        </p:spPr>
        <p:txBody>
          <a:bodyPr wrap="square" lIns="91440" tIns="45720" rIns="91440" bIns="45720" anchor="t">
            <a:spAutoFit/>
          </a:bodyPr>
          <a:lstStyle/>
          <a:p>
            <a:r>
              <a:rPr lang="it-IT" kern="100">
                <a:ea typeface="Aptos" panose="020B0004020202020204" pitchFamily="34" charset="0"/>
                <a:cs typeface="Times New Roman"/>
              </a:rPr>
              <a:t>B</a:t>
            </a:r>
            <a:r>
              <a:rPr lang="it-IT" sz="1800" kern="100">
                <a:effectLst/>
                <a:ea typeface="Aptos" panose="020B0004020202020204" pitchFamily="34" charset="0"/>
                <a:cs typeface="Times New Roman"/>
              </a:rPr>
              <a:t>ambine/i</a:t>
            </a:r>
            <a:r>
              <a:rPr lang="it-IT" kern="100">
                <a:ea typeface="Aptos" panose="020B0004020202020204" pitchFamily="34" charset="0"/>
                <a:cs typeface="Times New Roman"/>
              </a:rPr>
              <a:t>,</a:t>
            </a:r>
            <a:r>
              <a:rPr lang="it-IT" sz="1800" kern="100">
                <a:effectLst/>
                <a:ea typeface="Aptos" panose="020B0004020202020204" pitchFamily="34" charset="0"/>
                <a:cs typeface="Times New Roman"/>
              </a:rPr>
              <a:t> ragazze/</a:t>
            </a:r>
            <a:r>
              <a:rPr lang="it-IT" kern="100">
                <a:ea typeface="Aptos" panose="020B0004020202020204" pitchFamily="34" charset="0"/>
                <a:cs typeface="Times New Roman"/>
              </a:rPr>
              <a:t>i sono</a:t>
            </a:r>
            <a:r>
              <a:rPr lang="it-IT" sz="1800" kern="100">
                <a:effectLst/>
                <a:ea typeface="Aptos" panose="020B0004020202020204" pitchFamily="34" charset="0"/>
                <a:cs typeface="Times New Roman"/>
              </a:rPr>
              <a:t> supportati per diventare partecipanti attivi </a:t>
            </a:r>
            <a:r>
              <a:rPr lang="it-IT" kern="100">
                <a:ea typeface="Aptos" panose="020B0004020202020204" pitchFamily="34" charset="0"/>
                <a:cs typeface="Times New Roman"/>
              </a:rPr>
              <a:t>nei processi di apprendimento</a:t>
            </a:r>
            <a:r>
              <a:rPr lang="it-IT" sz="1800" kern="100">
                <a:effectLst/>
                <a:ea typeface="Aptos" panose="020B0004020202020204" pitchFamily="34" charset="0"/>
                <a:cs typeface="Times New Roman"/>
              </a:rPr>
              <a:t> e </a:t>
            </a:r>
            <a:r>
              <a:rPr lang="it-IT" kern="100">
                <a:ea typeface="Aptos" panose="020B0004020202020204" pitchFamily="34" charset="0"/>
                <a:cs typeface="Times New Roman"/>
              </a:rPr>
              <a:t>decisionali</a:t>
            </a:r>
            <a:r>
              <a:rPr lang="it-IT" sz="1800" kern="100">
                <a:effectLst/>
                <a:ea typeface="Aptos" panose="020B0004020202020204" pitchFamily="34" charset="0"/>
                <a:cs typeface="Times New Roman"/>
              </a:rPr>
              <a:t>.</a:t>
            </a:r>
            <a:endParaRPr lang="it-IT">
              <a:cs typeface="Times New Roman"/>
            </a:endParaRPr>
          </a:p>
        </p:txBody>
      </p:sp>
      <p:sp>
        <p:nvSpPr>
          <p:cNvPr id="12" name="Freccia a destra 11">
            <a:extLst>
              <a:ext uri="{FF2B5EF4-FFF2-40B4-BE49-F238E27FC236}">
                <a16:creationId xmlns:a16="http://schemas.microsoft.com/office/drawing/2014/main" id="{5E10BFFB-5BC0-F0A4-20DA-8CBCED0CADBA}"/>
              </a:ext>
            </a:extLst>
          </p:cNvPr>
          <p:cNvSpPr/>
          <p:nvPr/>
        </p:nvSpPr>
        <p:spPr>
          <a:xfrm>
            <a:off x="4679230" y="3283134"/>
            <a:ext cx="1301461" cy="168385"/>
          </a:xfrm>
          <a:prstGeom prst="rightArrow">
            <a:avLst/>
          </a:prstGeom>
          <a:noFill/>
          <a:ln w="571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a:extLst>
              <a:ext uri="{FF2B5EF4-FFF2-40B4-BE49-F238E27FC236}">
                <a16:creationId xmlns:a16="http://schemas.microsoft.com/office/drawing/2014/main" id="{C1A7D8B6-9A45-73AE-405C-40D498A35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 y="6496330"/>
            <a:ext cx="5578763" cy="361670"/>
          </a:xfrm>
          <a:prstGeom prst="rect">
            <a:avLst/>
          </a:prstGeom>
        </p:spPr>
      </p:pic>
      <p:pic>
        <p:nvPicPr>
          <p:cNvPr id="17" name="Immagine 16">
            <a:extLst>
              <a:ext uri="{FF2B5EF4-FFF2-40B4-BE49-F238E27FC236}">
                <a16:creationId xmlns:a16="http://schemas.microsoft.com/office/drawing/2014/main" id="{B0E3921E-E3B2-BFEC-171E-23F146525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 y="0"/>
            <a:ext cx="5578763" cy="361670"/>
          </a:xfrm>
          <a:prstGeom prst="rect">
            <a:avLst/>
          </a:prstGeom>
        </p:spPr>
      </p:pic>
      <p:pic>
        <p:nvPicPr>
          <p:cNvPr id="19" name="Immagine 18" descr="Immagine che contiene testo, schermata, diagramma, Elementi grafici&#10;&#10;Descrizione generata automaticamente">
            <a:extLst>
              <a:ext uri="{FF2B5EF4-FFF2-40B4-BE49-F238E27FC236}">
                <a16:creationId xmlns:a16="http://schemas.microsoft.com/office/drawing/2014/main" id="{03E34277-5A36-4E93-08DB-4DF2DB1DC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7349" y="3939892"/>
            <a:ext cx="4592274" cy="26773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2011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532533" y="5887630"/>
            <a:ext cx="1437217" cy="875120"/>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0" y="0"/>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0EF01747-8AB9-5736-DE35-7C762CDB6001}"/>
              </a:ext>
            </a:extLst>
          </p:cNvPr>
          <p:cNvSpPr txBox="1"/>
          <p:nvPr/>
        </p:nvSpPr>
        <p:spPr>
          <a:xfrm>
            <a:off x="314036" y="1099127"/>
            <a:ext cx="4765964" cy="1446550"/>
          </a:xfrm>
          <a:prstGeom prst="rect">
            <a:avLst/>
          </a:prstGeom>
          <a:noFill/>
        </p:spPr>
        <p:txBody>
          <a:bodyPr wrap="square" rtlCol="0">
            <a:spAutoFit/>
          </a:bodyPr>
          <a:lstStyle/>
          <a:p>
            <a:pPr>
              <a:defRPr/>
            </a:pPr>
            <a:endParaRPr kumimoji="0" lang="en-US" sz="4400" i="0" u="none" strike="noStrike" kern="1200" cap="none" spc="0" normalizeH="0" baseline="0" noProof="0">
              <a:ln>
                <a:noFill/>
              </a:ln>
              <a:solidFill>
                <a:schemeClr val="bg1"/>
              </a:solidFill>
              <a:effectLst/>
              <a:uLnTx/>
              <a:uFillTx/>
              <a:latin typeface="+mn-lt"/>
              <a:ea typeface="+mj-ea"/>
              <a:cs typeface="Arial" panose="020B0604020202020204" pitchFamily="34" charset="0"/>
            </a:endParaRPr>
          </a:p>
          <a:p>
            <a:endParaRPr lang="it-IT" sz="4400">
              <a:solidFill>
                <a:schemeClr val="bg1"/>
              </a:solidFill>
            </a:endParaRPr>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84910" y="593436"/>
            <a:ext cx="4765964" cy="5940088"/>
          </a:xfrm>
          <a:prstGeom prst="rect">
            <a:avLst/>
          </a:prstGeom>
          <a:noFill/>
        </p:spPr>
        <p:txBody>
          <a:bodyPr wrap="square" lIns="91440" tIns="45720" rIns="91440" bIns="45720" rtlCol="0" anchor="t">
            <a:spAutoFit/>
          </a:bodyPr>
          <a:lstStyle/>
          <a:p>
            <a:pPr algn="ctr"/>
            <a:r>
              <a:rPr lang="it-IT" sz="4000">
                <a:solidFill>
                  <a:schemeClr val="bg1"/>
                </a:solidFill>
              </a:rPr>
              <a:t>Chi è coinvolto nel processo dell’educazione ai diritti a scuola?</a:t>
            </a:r>
          </a:p>
          <a:p>
            <a:pPr algn="ctr"/>
            <a:endParaRPr lang="it-IT" sz="4000">
              <a:solidFill>
                <a:schemeClr val="bg1"/>
              </a:solidFill>
            </a:endParaRPr>
          </a:p>
          <a:p>
            <a:pPr algn="ctr"/>
            <a:r>
              <a:rPr lang="it-IT" sz="2000" kern="100">
                <a:solidFill>
                  <a:schemeClr val="bg1"/>
                </a:solidFill>
                <a:effectLst/>
                <a:ea typeface="Aptos" panose="020B0004020202020204" pitchFamily="34" charset="0"/>
                <a:cs typeface="Times New Roman"/>
              </a:rPr>
              <a:t>Il percorso coinvolge bambine/i</a:t>
            </a:r>
            <a:r>
              <a:rPr lang="it-IT" sz="2000" kern="100">
                <a:solidFill>
                  <a:schemeClr val="bg1"/>
                </a:solidFill>
                <a:ea typeface="Aptos" panose="020B0004020202020204" pitchFamily="34" charset="0"/>
                <a:cs typeface="Times New Roman"/>
              </a:rPr>
              <a:t>,</a:t>
            </a:r>
            <a:r>
              <a:rPr lang="it-IT" sz="2000" kern="100">
                <a:solidFill>
                  <a:schemeClr val="bg1"/>
                </a:solidFill>
                <a:effectLst/>
                <a:ea typeface="Aptos" panose="020B0004020202020204" pitchFamily="34" charset="0"/>
                <a:cs typeface="Times New Roman"/>
              </a:rPr>
              <a:t> ragazze/i, insegnanti, personale non docente, genitori/tutori e volontari che lavorano insieme per analizzare quanto siano rispettose dei diritti le loro scuole, e poi agiscono collettivamente per migliorare la situazione.</a:t>
            </a:r>
          </a:p>
          <a:p>
            <a:endParaRPr lang="it-IT" sz="2000">
              <a:solidFill>
                <a:schemeClr val="bg1"/>
              </a:solidFill>
            </a:endParaRPr>
          </a:p>
          <a:p>
            <a:pPr algn="ctr"/>
            <a:endParaRPr lang="it-IT" sz="2000">
              <a:solidFill>
                <a:schemeClr val="bg1"/>
              </a:solidFill>
            </a:endParaRPr>
          </a:p>
        </p:txBody>
      </p:sp>
      <p:pic>
        <p:nvPicPr>
          <p:cNvPr id="9" name="Immagine 8" descr="Immagine che contiene Viso umano, persona, vestiti, ragazza&#10;&#10;Descrizione generata automaticamente">
            <a:extLst>
              <a:ext uri="{FF2B5EF4-FFF2-40B4-BE49-F238E27FC236}">
                <a16:creationId xmlns:a16="http://schemas.microsoft.com/office/drawing/2014/main" id="{B952AFF4-5565-FB32-42D3-E7241C4E4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6272"/>
            <a:ext cx="5613781" cy="3710709"/>
          </a:xfrm>
          <a:prstGeom prst="rect">
            <a:avLst/>
          </a:prstGeom>
        </p:spPr>
      </p:pic>
      <p:sp>
        <p:nvSpPr>
          <p:cNvPr id="10" name="CasellaDiTesto 9">
            <a:extLst>
              <a:ext uri="{FF2B5EF4-FFF2-40B4-BE49-F238E27FC236}">
                <a16:creationId xmlns:a16="http://schemas.microsoft.com/office/drawing/2014/main" id="{5B760079-D257-A1C7-6410-B17839D2CBEB}"/>
              </a:ext>
            </a:extLst>
          </p:cNvPr>
          <p:cNvSpPr txBox="1"/>
          <p:nvPr/>
        </p:nvSpPr>
        <p:spPr>
          <a:xfrm>
            <a:off x="6096000" y="4322618"/>
            <a:ext cx="5611090" cy="2369880"/>
          </a:xfrm>
          <a:prstGeom prst="rect">
            <a:avLst/>
          </a:prstGeom>
          <a:noFill/>
        </p:spPr>
        <p:txBody>
          <a:bodyPr wrap="square" rtlCol="0">
            <a:spAutoFit/>
          </a:bodyPr>
          <a:lstStyle/>
          <a:p>
            <a:r>
              <a:rPr lang="it-IT" sz="1800" b="0" i="0" u="none" strike="noStrike" baseline="0">
                <a:solidFill>
                  <a:srgbClr val="3B3B3A"/>
                </a:solidFill>
              </a:rPr>
              <a:t>«Tutta la comunità educante deve essere coinvolta, attivando esperienze di collaborazione e realizzando anche patti educativi, per garantire che le scuole e il territorio in cui si trovano siano luoghi sicuri, che stimolano l’apprendimento e le abilità di ciascuno e in cui tutti i diritti sono conosciuti e tutelati»</a:t>
            </a:r>
          </a:p>
          <a:p>
            <a:endParaRPr lang="it-IT" sz="1800" b="0" i="0" u="none" strike="noStrike" baseline="0">
              <a:solidFill>
                <a:srgbClr val="3B3B3A"/>
              </a:solidFill>
              <a:latin typeface="Univers LT Std 45 Light"/>
            </a:endParaRPr>
          </a:p>
          <a:p>
            <a:r>
              <a:rPr lang="it-IT" sz="1100">
                <a:solidFill>
                  <a:srgbClr val="3B3B3A"/>
                </a:solidFill>
                <a:latin typeface="Univers LT Std 45 Light"/>
              </a:rPr>
              <a:t>Programma Scuole per i diritti dell’infanzia e dell’adolescenza, </a:t>
            </a:r>
          </a:p>
          <a:p>
            <a:r>
              <a:rPr lang="it-IT" sz="1100">
                <a:solidFill>
                  <a:srgbClr val="3B3B3A"/>
                </a:solidFill>
                <a:latin typeface="Univers LT Std 45 Light"/>
              </a:rPr>
              <a:t>Manuale Operativo, UNICEF Italia </a:t>
            </a:r>
            <a:endParaRPr lang="it-IT" sz="1100"/>
          </a:p>
        </p:txBody>
      </p:sp>
      <p:pic>
        <p:nvPicPr>
          <p:cNvPr id="13" name="Immagine 12">
            <a:extLst>
              <a:ext uri="{FF2B5EF4-FFF2-40B4-BE49-F238E27FC236}">
                <a16:creationId xmlns:a16="http://schemas.microsoft.com/office/drawing/2014/main" id="{E8E761B3-7047-4D8E-0365-19FA7379E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4" y="6496330"/>
            <a:ext cx="5578763" cy="361670"/>
          </a:xfrm>
          <a:prstGeom prst="rect">
            <a:avLst/>
          </a:prstGeom>
        </p:spPr>
      </p:pic>
      <p:pic>
        <p:nvPicPr>
          <p:cNvPr id="14" name="Immagine 13">
            <a:extLst>
              <a:ext uri="{FF2B5EF4-FFF2-40B4-BE49-F238E27FC236}">
                <a16:creationId xmlns:a16="http://schemas.microsoft.com/office/drawing/2014/main" id="{5E2665A7-1FD8-AABA-3B80-EB6FF4099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5" y="0"/>
            <a:ext cx="5578763" cy="361670"/>
          </a:xfrm>
          <a:prstGeom prst="rect">
            <a:avLst/>
          </a:prstGeom>
        </p:spPr>
      </p:pic>
    </p:spTree>
    <p:extLst>
      <p:ext uri="{BB962C8B-B14F-4D97-AF65-F5344CB8AC3E}">
        <p14:creationId xmlns:p14="http://schemas.microsoft.com/office/powerpoint/2010/main" val="3707782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B57CFA6-C0E1-35D2-84C2-8BAA0723F98F}"/>
              </a:ext>
            </a:extLst>
          </p:cNvPr>
          <p:cNvPicPr>
            <a:picLocks noChangeAspect="1"/>
          </p:cNvPicPr>
          <p:nvPr/>
        </p:nvPicPr>
        <p:blipFill>
          <a:blip r:embed="rId2"/>
          <a:stretch>
            <a:fillRect/>
          </a:stretch>
        </p:blipFill>
        <p:spPr>
          <a:xfrm>
            <a:off x="499872" y="1380152"/>
            <a:ext cx="7723250" cy="4344329"/>
          </a:xfrm>
          <a:prstGeom prst="rect">
            <a:avLst/>
          </a:prstGeom>
        </p:spPr>
      </p:pic>
      <p:sp>
        <p:nvSpPr>
          <p:cNvPr id="3" name="Titolo 4">
            <a:extLst>
              <a:ext uri="{FF2B5EF4-FFF2-40B4-BE49-F238E27FC236}">
                <a16:creationId xmlns:a16="http://schemas.microsoft.com/office/drawing/2014/main" id="{45F1C458-21BD-D6C7-64CB-1C83111621C3}"/>
              </a:ext>
            </a:extLst>
          </p:cNvPr>
          <p:cNvSpPr txBox="1">
            <a:spLocks/>
          </p:cNvSpPr>
          <p:nvPr/>
        </p:nvSpPr>
        <p:spPr>
          <a:xfrm>
            <a:off x="1" y="0"/>
            <a:ext cx="12191999" cy="1027107"/>
          </a:xfrm>
          <a:prstGeom prst="rect">
            <a:avLst/>
          </a:prstGeom>
          <a:solidFill>
            <a:srgbClr val="00B0F0"/>
          </a:solidFill>
        </p:spPr>
        <p:txBody>
          <a:bodyPr lIns="91440" tIns="45720" rIns="91440" bIns="45720" anchor="t"/>
          <a:lstStyle>
            <a:lvl1pPr algn="l" defTabSz="685800" rtl="0" eaLnBrk="1" latinLnBrk="0" hangingPunct="1">
              <a:lnSpc>
                <a:spcPct val="90000"/>
              </a:lnSpc>
              <a:spcBef>
                <a:spcPct val="0"/>
              </a:spcBef>
              <a:buNone/>
              <a:defRPr sz="330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pPr algn="just"/>
            <a:r>
              <a:rPr lang="en-US" sz="3600">
                <a:solidFill>
                  <a:srgbClr val="FFFFFF"/>
                </a:solidFill>
                <a:latin typeface="+mn-lt"/>
                <a:cs typeface="Arial"/>
              </a:rPr>
              <a:t>La </a:t>
            </a:r>
            <a:r>
              <a:rPr lang="it-IT" sz="3600">
                <a:solidFill>
                  <a:srgbClr val="FFFFFF"/>
                </a:solidFill>
                <a:latin typeface="+mn-lt"/>
                <a:cs typeface="Arial"/>
              </a:rPr>
              <a:t>missione dell’UNICEF</a:t>
            </a:r>
          </a:p>
        </p:txBody>
      </p:sp>
      <p:sp>
        <p:nvSpPr>
          <p:cNvPr id="5" name="CasellaDiTesto 4">
            <a:extLst>
              <a:ext uri="{FF2B5EF4-FFF2-40B4-BE49-F238E27FC236}">
                <a16:creationId xmlns:a16="http://schemas.microsoft.com/office/drawing/2014/main" id="{1DE03DCF-2022-56E7-49F4-5124605C8C1A}"/>
              </a:ext>
            </a:extLst>
          </p:cNvPr>
          <p:cNvSpPr txBox="1"/>
          <p:nvPr/>
        </p:nvSpPr>
        <p:spPr>
          <a:xfrm>
            <a:off x="8828162" y="1728214"/>
            <a:ext cx="2389632" cy="3401572"/>
          </a:xfrm>
          <a:prstGeom prst="rect">
            <a:avLst/>
          </a:prstGeom>
          <a:noFill/>
          <a:ln>
            <a:solidFill>
              <a:srgbClr val="22C9DE"/>
            </a:solidFill>
          </a:ln>
        </p:spPr>
        <p:txBody>
          <a:bodyPr wrap="square" lIns="91440" tIns="45720" rIns="91440" bIns="45720" rtlCol="0" anchor="t">
            <a:spAutoFit/>
          </a:bodyPr>
          <a:lstStyle/>
          <a:p>
            <a:pPr marR="5080">
              <a:lnSpc>
                <a:spcPct val="108600"/>
              </a:lnSpc>
              <a:spcBef>
                <a:spcPts val="91"/>
              </a:spcBef>
              <a:tabLst>
                <a:tab pos="167636" algn="l"/>
              </a:tabLst>
            </a:pPr>
            <a:r>
              <a:rPr lang="it-IT">
                <a:latin typeface="Calibri"/>
                <a:cs typeface="Calibri"/>
              </a:rPr>
              <a:t>Art. 45 CRC: menzione specifica dell'UNICEF  </a:t>
            </a:r>
            <a:endParaRPr lang="it-IT"/>
          </a:p>
          <a:p>
            <a:pPr marR="5080">
              <a:lnSpc>
                <a:spcPct val="108600"/>
              </a:lnSpc>
              <a:spcBef>
                <a:spcPts val="91"/>
              </a:spcBef>
              <a:tabLst>
                <a:tab pos="167636" algn="l"/>
              </a:tabLst>
            </a:pPr>
            <a:r>
              <a:rPr lang="it-IT">
                <a:latin typeface="Calibri"/>
                <a:cs typeface="Calibri"/>
              </a:rPr>
              <a:t>“Al fine di favorire l'effettiva attuazione della Convenzione e incoraggiare la cooperazione  internazionale nel campo disciplinato dalla  Convenzione…”</a:t>
            </a:r>
          </a:p>
          <a:p>
            <a:endParaRPr lang="it-IT">
              <a:cs typeface="Calibri"/>
            </a:endParaRPr>
          </a:p>
        </p:txBody>
      </p:sp>
      <p:pic>
        <p:nvPicPr>
          <p:cNvPr id="6" name="Immagine 8" descr="Immagine che contiene testo, Carattere, Elementi grafici, logo&#10;&#10;Descrizione generata automaticamente">
            <a:extLst>
              <a:ext uri="{FF2B5EF4-FFF2-40B4-BE49-F238E27FC236}">
                <a16:creationId xmlns:a16="http://schemas.microsoft.com/office/drawing/2014/main" id="{59CFAA39-42D0-DB35-BE60-4FE86B6DC3B3}"/>
              </a:ext>
            </a:extLst>
          </p:cNvPr>
          <p:cNvPicPr>
            <a:picLocks noChangeAspect="1"/>
          </p:cNvPicPr>
          <p:nvPr/>
        </p:nvPicPr>
        <p:blipFill>
          <a:blip r:embed="rId3"/>
          <a:srcRect/>
          <a:stretch>
            <a:fillRect/>
          </a:stretch>
        </p:blipFill>
        <p:spPr bwMode="auto">
          <a:xfrm>
            <a:off x="10230390" y="5759449"/>
            <a:ext cx="1801812" cy="1098551"/>
          </a:xfrm>
          <a:prstGeom prst="rect">
            <a:avLst/>
          </a:prstGeom>
          <a:noFill/>
          <a:ln w="9525">
            <a:noFill/>
            <a:miter lim="800000"/>
            <a:headEnd/>
            <a:tailEnd/>
          </a:ln>
        </p:spPr>
      </p:pic>
    </p:spTree>
    <p:extLst>
      <p:ext uri="{BB962C8B-B14F-4D97-AF65-F5344CB8AC3E}">
        <p14:creationId xmlns:p14="http://schemas.microsoft.com/office/powerpoint/2010/main" val="2980822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532533" y="5887630"/>
            <a:ext cx="1437217" cy="875120"/>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0" y="0"/>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0EF01747-8AB9-5736-DE35-7C762CDB6001}"/>
              </a:ext>
            </a:extLst>
          </p:cNvPr>
          <p:cNvSpPr txBox="1"/>
          <p:nvPr/>
        </p:nvSpPr>
        <p:spPr>
          <a:xfrm>
            <a:off x="314036" y="1099127"/>
            <a:ext cx="4765964" cy="1446550"/>
          </a:xfrm>
          <a:prstGeom prst="rect">
            <a:avLst/>
          </a:prstGeom>
          <a:noFill/>
        </p:spPr>
        <p:txBody>
          <a:bodyPr wrap="square" rtlCol="0">
            <a:spAutoFit/>
          </a:bodyPr>
          <a:lstStyle/>
          <a:p>
            <a:pPr>
              <a:defRPr/>
            </a:pPr>
            <a:endParaRPr kumimoji="0" lang="en-US" sz="4400" i="0" u="none" strike="noStrike" kern="1200" cap="none" spc="0" normalizeH="0" baseline="0" noProof="0">
              <a:ln>
                <a:noFill/>
              </a:ln>
              <a:solidFill>
                <a:schemeClr val="bg1"/>
              </a:solidFill>
              <a:effectLst/>
              <a:uLnTx/>
              <a:uFillTx/>
              <a:latin typeface="+mn-lt"/>
              <a:ea typeface="+mj-ea"/>
              <a:cs typeface="Arial" panose="020B0604020202020204" pitchFamily="34" charset="0"/>
            </a:endParaRPr>
          </a:p>
          <a:p>
            <a:endParaRPr lang="it-IT" sz="4400">
              <a:solidFill>
                <a:schemeClr val="bg1"/>
              </a:solidFill>
            </a:endParaRPr>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84910" y="593436"/>
            <a:ext cx="4498109" cy="1015663"/>
          </a:xfrm>
          <a:prstGeom prst="rect">
            <a:avLst/>
          </a:prstGeom>
          <a:noFill/>
        </p:spPr>
        <p:txBody>
          <a:bodyPr wrap="square" rtlCol="0">
            <a:spAutoFit/>
          </a:bodyPr>
          <a:lstStyle/>
          <a:p>
            <a:endParaRPr lang="it-IT" sz="4000">
              <a:solidFill>
                <a:schemeClr val="bg1"/>
              </a:solidFill>
            </a:endParaRPr>
          </a:p>
          <a:p>
            <a:pPr algn="ctr"/>
            <a:endParaRPr lang="it-IT" sz="2000">
              <a:solidFill>
                <a:schemeClr val="bg1"/>
              </a:solidFill>
            </a:endParaRPr>
          </a:p>
        </p:txBody>
      </p:sp>
      <p:sp>
        <p:nvSpPr>
          <p:cNvPr id="6" name="CasellaDiTesto 5">
            <a:extLst>
              <a:ext uri="{FF2B5EF4-FFF2-40B4-BE49-F238E27FC236}">
                <a16:creationId xmlns:a16="http://schemas.microsoft.com/office/drawing/2014/main" id="{EB30F1F1-9DFB-5183-2AD5-BAA1D6DF2FC8}"/>
              </a:ext>
            </a:extLst>
          </p:cNvPr>
          <p:cNvSpPr txBox="1"/>
          <p:nvPr/>
        </p:nvSpPr>
        <p:spPr>
          <a:xfrm>
            <a:off x="175491" y="2022298"/>
            <a:ext cx="5116946" cy="3170099"/>
          </a:xfrm>
          <a:prstGeom prst="rect">
            <a:avLst/>
          </a:prstGeom>
          <a:noFill/>
        </p:spPr>
        <p:txBody>
          <a:bodyPr wrap="square" rtlCol="0">
            <a:spAutoFit/>
          </a:bodyPr>
          <a:lstStyle/>
          <a:p>
            <a:pPr algn="ctr"/>
            <a:r>
              <a:rPr lang="it-IT" sz="4000">
                <a:solidFill>
                  <a:schemeClr val="bg1"/>
                </a:solidFill>
              </a:rPr>
              <a:t>Il Programma </a:t>
            </a:r>
          </a:p>
          <a:p>
            <a:pPr algn="ctr"/>
            <a:r>
              <a:rPr lang="it-IT" sz="4000">
                <a:solidFill>
                  <a:schemeClr val="bg1"/>
                </a:solidFill>
              </a:rPr>
              <a:t>«Scuole per i diritti dell’infanzia e dell’adolescenza» </a:t>
            </a:r>
          </a:p>
          <a:p>
            <a:pPr algn="ctr"/>
            <a:r>
              <a:rPr lang="it-IT" sz="4000">
                <a:solidFill>
                  <a:schemeClr val="bg1"/>
                </a:solidFill>
              </a:rPr>
              <a:t>in breve </a:t>
            </a:r>
          </a:p>
        </p:txBody>
      </p:sp>
      <p:sp>
        <p:nvSpPr>
          <p:cNvPr id="7" name="CasellaDiTesto 6">
            <a:extLst>
              <a:ext uri="{FF2B5EF4-FFF2-40B4-BE49-F238E27FC236}">
                <a16:creationId xmlns:a16="http://schemas.microsoft.com/office/drawing/2014/main" id="{329CE43A-D72E-3314-65BE-AA9D304CD9C6}"/>
              </a:ext>
            </a:extLst>
          </p:cNvPr>
          <p:cNvSpPr txBox="1"/>
          <p:nvPr/>
        </p:nvSpPr>
        <p:spPr>
          <a:xfrm>
            <a:off x="5911273" y="369455"/>
            <a:ext cx="5795817" cy="3416320"/>
          </a:xfrm>
          <a:prstGeom prst="rect">
            <a:avLst/>
          </a:prstGeom>
          <a:noFill/>
          <a:ln>
            <a:solidFill>
              <a:srgbClr val="00B0F0"/>
            </a:solidFill>
          </a:ln>
        </p:spPr>
        <p:txBody>
          <a:bodyPr wrap="square" rtlCol="0">
            <a:spAutoFit/>
          </a:bodyPr>
          <a:lstStyle/>
          <a:p>
            <a:pPr algn="l"/>
            <a:endParaRPr lang="it-IT" sz="1800" b="0" i="0" u="none" strike="noStrike" baseline="0">
              <a:solidFill>
                <a:srgbClr val="000000"/>
              </a:solidFill>
              <a:latin typeface="Univers LT Std 45 Light"/>
            </a:endParaRPr>
          </a:p>
          <a:p>
            <a:pPr algn="just"/>
            <a:r>
              <a:rPr lang="it-IT" sz="1800" b="0" i="0" u="none" strike="noStrike" baseline="0">
                <a:solidFill>
                  <a:srgbClr val="000000"/>
                </a:solidFill>
                <a:latin typeface="Univers LT Std 45 Light"/>
              </a:rPr>
              <a:t> </a:t>
            </a:r>
            <a:r>
              <a:rPr lang="it-IT" sz="1800" b="0" i="0" u="none" strike="noStrike" baseline="0">
                <a:solidFill>
                  <a:srgbClr val="3B3B3A"/>
                </a:solidFill>
              </a:rPr>
              <a:t>Il Programma Scuole per i diritti dell’infanzia e dell’adolescenza è promosso dal Comitato Italiano per l’UNICEF Fondazione ETS in collaborazione con il Ministero dell’Istruzione e del Merito. </a:t>
            </a:r>
          </a:p>
          <a:p>
            <a:pPr algn="just"/>
            <a:endParaRPr lang="it-IT">
              <a:solidFill>
                <a:srgbClr val="3B3B3A"/>
              </a:solidFill>
            </a:endParaRPr>
          </a:p>
          <a:p>
            <a:pPr algn="just"/>
            <a:r>
              <a:rPr lang="it-IT">
                <a:solidFill>
                  <a:srgbClr val="3B3B3A"/>
                </a:solidFill>
              </a:rPr>
              <a:t>Si </a:t>
            </a:r>
            <a:r>
              <a:rPr lang="it-IT" b="1">
                <a:solidFill>
                  <a:srgbClr val="3B3B3A"/>
                </a:solidFill>
              </a:rPr>
              <a:t>rivolge</a:t>
            </a:r>
            <a:r>
              <a:rPr lang="it-IT" sz="1800" b="1" i="0" u="none" strike="noStrike" baseline="0">
                <a:solidFill>
                  <a:srgbClr val="3B3B3A"/>
                </a:solidFill>
              </a:rPr>
              <a:t> agli istituti scolastici di ogni ordine e grado </a:t>
            </a:r>
            <a:r>
              <a:rPr lang="it-IT" sz="1800" b="0" i="0" u="none" strike="noStrike" baseline="0">
                <a:solidFill>
                  <a:srgbClr val="3B3B3A"/>
                </a:solidFill>
              </a:rPr>
              <a:t>e offre un sostegno concreto a educatrici e docenti nell’accompagnare bambine, bambini e adolescenti nel percorso di conoscenza, di esercizio e pratica quotidiana dei propri diritti, promuovendo il rispetto degli altri e l’impegno verso la comunità.</a:t>
            </a:r>
            <a:endParaRPr lang="it-IT"/>
          </a:p>
        </p:txBody>
      </p:sp>
      <p:pic>
        <p:nvPicPr>
          <p:cNvPr id="13" name="Immagine 12" descr="Immagine che contiene vestiti, persona, calzature, gruppo&#10;&#10;Descrizione generata automaticamente">
            <a:extLst>
              <a:ext uri="{FF2B5EF4-FFF2-40B4-BE49-F238E27FC236}">
                <a16:creationId xmlns:a16="http://schemas.microsoft.com/office/drawing/2014/main" id="{ED0ECA11-D64D-ABC9-27DF-F3E76B1C05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200" y="3934005"/>
            <a:ext cx="3831441" cy="2554540"/>
          </a:xfrm>
          <a:prstGeom prst="rect">
            <a:avLst/>
          </a:prstGeom>
        </p:spPr>
      </p:pic>
      <p:pic>
        <p:nvPicPr>
          <p:cNvPr id="14" name="Immagine 13">
            <a:extLst>
              <a:ext uri="{FF2B5EF4-FFF2-40B4-BE49-F238E27FC236}">
                <a16:creationId xmlns:a16="http://schemas.microsoft.com/office/drawing/2014/main" id="{FF3E7D11-B518-7E52-9BB4-EA15C0470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4" y="6496330"/>
            <a:ext cx="5578763" cy="361670"/>
          </a:xfrm>
          <a:prstGeom prst="rect">
            <a:avLst/>
          </a:prstGeom>
        </p:spPr>
      </p:pic>
      <p:pic>
        <p:nvPicPr>
          <p:cNvPr id="15" name="Immagine 14">
            <a:extLst>
              <a:ext uri="{FF2B5EF4-FFF2-40B4-BE49-F238E27FC236}">
                <a16:creationId xmlns:a16="http://schemas.microsoft.com/office/drawing/2014/main" id="{13D5718C-52B1-E2F8-3FC9-EDFA34B1B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5" y="0"/>
            <a:ext cx="5578763" cy="361670"/>
          </a:xfrm>
          <a:prstGeom prst="rect">
            <a:avLst/>
          </a:prstGeom>
        </p:spPr>
      </p:pic>
    </p:spTree>
    <p:extLst>
      <p:ext uri="{BB962C8B-B14F-4D97-AF65-F5344CB8AC3E}">
        <p14:creationId xmlns:p14="http://schemas.microsoft.com/office/powerpoint/2010/main" val="1022012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532533" y="5887630"/>
            <a:ext cx="1437217" cy="875120"/>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0" y="0"/>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defTabSz="914400">
              <a:buClr>
                <a:srgbClr val="22C9DE"/>
              </a:buClr>
              <a:buFont typeface="Wingdings" panose="05000000000000000000" pitchFamily="2" charset="2"/>
              <a:buChar char="q"/>
              <a:defRPr/>
            </a:pPr>
            <a:endParaRPr lang="it-IT" sz="1800"/>
          </a:p>
          <a:p>
            <a:pPr marL="285750" indent="-285750" defTabSz="914400">
              <a:buClr>
                <a:srgbClr val="22C9DE"/>
              </a:buClr>
              <a:buFont typeface="Wingdings" panose="05000000000000000000" pitchFamily="2" charset="2"/>
              <a:buChar char="q"/>
              <a:defRPr/>
            </a:pPr>
            <a:endParaRPr lang="it-IT"/>
          </a:p>
          <a:p>
            <a:pPr marL="285750" indent="-285750" defTabSz="914400">
              <a:buClr>
                <a:srgbClr val="22C9DE"/>
              </a:buClr>
              <a:buFont typeface="Wingdings" panose="05000000000000000000" pitchFamily="2" charset="2"/>
              <a:buChar char="q"/>
              <a:defRPr/>
            </a:pPr>
            <a:endParaRPr lang="it-IT" sz="1800"/>
          </a:p>
          <a:p>
            <a:pPr marL="285750" indent="-285750" defTabSz="914400">
              <a:buClr>
                <a:srgbClr val="22C9DE"/>
              </a:buClr>
              <a:buFont typeface="Wingdings" panose="05000000000000000000" pitchFamily="2" charset="2"/>
              <a:buChar char="q"/>
              <a:defRPr/>
            </a:pPr>
            <a:endParaRPr lang="it-IT"/>
          </a:p>
          <a:p>
            <a:pPr marL="285750" indent="-285750" defTabSz="914400">
              <a:buClr>
                <a:srgbClr val="22C9DE"/>
              </a:buClr>
              <a:buFont typeface="Wingdings" panose="05000000000000000000" pitchFamily="2" charset="2"/>
              <a:buChar char="q"/>
              <a:defRPr/>
            </a:pPr>
            <a:endParaRPr lang="it-IT" sz="1800"/>
          </a:p>
          <a:p>
            <a:pPr marL="285750" indent="-285750" defTabSz="914400">
              <a:buClr>
                <a:srgbClr val="22C9DE"/>
              </a:buClr>
              <a:buFont typeface="Wingdings" panose="05000000000000000000" pitchFamily="2" charset="2"/>
              <a:buChar char="q"/>
              <a:defRPr/>
            </a:pPr>
            <a:endParaRPr lang="it-IT"/>
          </a:p>
          <a:p>
            <a:pPr marL="285750" indent="-285750" defTabSz="914400">
              <a:buClr>
                <a:srgbClr val="22C9DE"/>
              </a:buClr>
              <a:buFont typeface="Wingdings" panose="05000000000000000000" pitchFamily="2" charset="2"/>
              <a:buChar char="q"/>
              <a:defRPr/>
            </a:pPr>
            <a:endParaRPr lang="it-IT" sz="1800"/>
          </a:p>
          <a:p>
            <a:pPr marL="285750" indent="-285750" defTabSz="914400">
              <a:buClr>
                <a:srgbClr val="22C9DE"/>
              </a:buClr>
              <a:buFont typeface="Wingdings" panose="05000000000000000000" pitchFamily="2" charset="2"/>
              <a:buChar char="q"/>
              <a:defRPr/>
            </a:pPr>
            <a:endParaRPr lang="it-IT"/>
          </a:p>
          <a:p>
            <a:pPr marL="285750" indent="-285750" defTabSz="914400">
              <a:buClr>
                <a:srgbClr val="22C9DE"/>
              </a:buClr>
              <a:buFont typeface="Wingdings" panose="05000000000000000000" pitchFamily="2" charset="2"/>
              <a:buChar char="q"/>
              <a:defRPr/>
            </a:pPr>
            <a:endParaRPr lang="it-IT" sz="1800"/>
          </a:p>
          <a:p>
            <a:pPr marL="285750" indent="-285750" defTabSz="914400">
              <a:buClr>
                <a:schemeClr val="bg1"/>
              </a:buClr>
              <a:buFont typeface="Wingdings" panose="05000000000000000000" pitchFamily="2" charset="2"/>
              <a:buChar char="q"/>
              <a:defRPr/>
            </a:pPr>
            <a:r>
              <a:rPr lang="it-IT" sz="1800" b="1"/>
              <a:t>Promozione e diffusione del Programma e degli strumenti per la sua attuazione: definizione nota Ministeriale per promuovere il Programma a Giugno e Settembre, attivazione campagna social, sostegno ai comitati locali  nella comunicazione del nuovo programma. </a:t>
            </a:r>
          </a:p>
        </p:txBody>
      </p:sp>
      <p:sp>
        <p:nvSpPr>
          <p:cNvPr id="4" name="CasellaDiTesto 3">
            <a:extLst>
              <a:ext uri="{FF2B5EF4-FFF2-40B4-BE49-F238E27FC236}">
                <a16:creationId xmlns:a16="http://schemas.microsoft.com/office/drawing/2014/main" id="{0EF01747-8AB9-5736-DE35-7C762CDB6001}"/>
              </a:ext>
            </a:extLst>
          </p:cNvPr>
          <p:cNvSpPr txBox="1"/>
          <p:nvPr/>
        </p:nvSpPr>
        <p:spPr>
          <a:xfrm>
            <a:off x="314036" y="1099127"/>
            <a:ext cx="4765964" cy="1446550"/>
          </a:xfrm>
          <a:prstGeom prst="rect">
            <a:avLst/>
          </a:prstGeom>
          <a:noFill/>
        </p:spPr>
        <p:txBody>
          <a:bodyPr wrap="square" rtlCol="0">
            <a:spAutoFit/>
          </a:bodyPr>
          <a:lstStyle/>
          <a:p>
            <a:pPr>
              <a:defRPr/>
            </a:pPr>
            <a:endParaRPr kumimoji="0" lang="en-US" sz="4400" i="0" u="none" strike="noStrike" kern="1200" cap="none" spc="0" normalizeH="0" baseline="0" noProof="0">
              <a:ln>
                <a:noFill/>
              </a:ln>
              <a:solidFill>
                <a:schemeClr val="bg1"/>
              </a:solidFill>
              <a:effectLst/>
              <a:uLnTx/>
              <a:uFillTx/>
              <a:latin typeface="+mn-lt"/>
              <a:ea typeface="+mj-ea"/>
              <a:cs typeface="Arial" panose="020B0604020202020204" pitchFamily="34" charset="0"/>
            </a:endParaRPr>
          </a:p>
          <a:p>
            <a:endParaRPr lang="it-IT" sz="4400">
              <a:solidFill>
                <a:schemeClr val="bg1"/>
              </a:solidFill>
            </a:endParaRPr>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84910" y="593436"/>
            <a:ext cx="4498109" cy="1015663"/>
          </a:xfrm>
          <a:prstGeom prst="rect">
            <a:avLst/>
          </a:prstGeom>
          <a:noFill/>
        </p:spPr>
        <p:txBody>
          <a:bodyPr wrap="square" rtlCol="0">
            <a:spAutoFit/>
          </a:bodyPr>
          <a:lstStyle/>
          <a:p>
            <a:endParaRPr lang="it-IT" sz="4000">
              <a:solidFill>
                <a:schemeClr val="bg1"/>
              </a:solidFill>
            </a:endParaRPr>
          </a:p>
          <a:p>
            <a:pPr algn="ctr"/>
            <a:endParaRPr lang="it-IT" sz="2000">
              <a:solidFill>
                <a:schemeClr val="bg1"/>
              </a:solidFill>
            </a:endParaRPr>
          </a:p>
        </p:txBody>
      </p:sp>
      <p:sp>
        <p:nvSpPr>
          <p:cNvPr id="6" name="CasellaDiTesto 5">
            <a:extLst>
              <a:ext uri="{FF2B5EF4-FFF2-40B4-BE49-F238E27FC236}">
                <a16:creationId xmlns:a16="http://schemas.microsoft.com/office/drawing/2014/main" id="{EB30F1F1-9DFB-5183-2AD5-BAA1D6DF2FC8}"/>
              </a:ext>
            </a:extLst>
          </p:cNvPr>
          <p:cNvSpPr txBox="1"/>
          <p:nvPr/>
        </p:nvSpPr>
        <p:spPr>
          <a:xfrm>
            <a:off x="138545" y="432793"/>
            <a:ext cx="5116946" cy="3170099"/>
          </a:xfrm>
          <a:prstGeom prst="rect">
            <a:avLst/>
          </a:prstGeom>
          <a:noFill/>
        </p:spPr>
        <p:txBody>
          <a:bodyPr wrap="square" rtlCol="0">
            <a:spAutoFit/>
          </a:bodyPr>
          <a:lstStyle/>
          <a:p>
            <a:pPr algn="ctr"/>
            <a:r>
              <a:rPr lang="it-IT" sz="4000">
                <a:solidFill>
                  <a:schemeClr val="bg1"/>
                </a:solidFill>
              </a:rPr>
              <a:t>Le azioni </a:t>
            </a:r>
          </a:p>
          <a:p>
            <a:pPr algn="ctr"/>
            <a:r>
              <a:rPr lang="it-IT" sz="4000">
                <a:solidFill>
                  <a:schemeClr val="bg1"/>
                </a:solidFill>
              </a:rPr>
              <a:t> dell’UFFICIO SCUOLA  </a:t>
            </a:r>
          </a:p>
          <a:p>
            <a:pPr algn="ctr"/>
            <a:r>
              <a:rPr lang="it-IT" sz="4000">
                <a:solidFill>
                  <a:schemeClr val="bg1"/>
                </a:solidFill>
              </a:rPr>
              <a:t>UNICEF per l’implementazione del  nuovo Programma </a:t>
            </a:r>
          </a:p>
        </p:txBody>
      </p:sp>
      <p:sp>
        <p:nvSpPr>
          <p:cNvPr id="7" name="CasellaDiTesto 6">
            <a:extLst>
              <a:ext uri="{FF2B5EF4-FFF2-40B4-BE49-F238E27FC236}">
                <a16:creationId xmlns:a16="http://schemas.microsoft.com/office/drawing/2014/main" id="{329CE43A-D72E-3314-65BE-AA9D304CD9C6}"/>
              </a:ext>
            </a:extLst>
          </p:cNvPr>
          <p:cNvSpPr txBox="1"/>
          <p:nvPr/>
        </p:nvSpPr>
        <p:spPr>
          <a:xfrm>
            <a:off x="5925129" y="593436"/>
            <a:ext cx="6105236" cy="4833118"/>
          </a:xfrm>
          <a:prstGeom prst="rect">
            <a:avLst/>
          </a:prstGeom>
          <a:noFill/>
          <a:ln>
            <a:solidFill>
              <a:srgbClr val="00B0F0"/>
            </a:solidFill>
          </a:ln>
        </p:spPr>
        <p:txBody>
          <a:bodyPr wrap="square" lIns="91440" tIns="45720" rIns="91440" bIns="45720" rtlCol="0" anchor="t">
            <a:spAutoFit/>
          </a:bodyPr>
          <a:lstStyle/>
          <a:p>
            <a:pPr algn="ctr"/>
            <a:r>
              <a:rPr lang="it-IT" sz="2000" b="1">
                <a:solidFill>
                  <a:srgbClr val="000000"/>
                </a:solidFill>
                <a:latin typeface="Calibri"/>
                <a:ea typeface="Calibri"/>
                <a:cs typeface="Calibri"/>
              </a:rPr>
              <a:t>L’Ufficio Scuola UNICEF, per implementare il programma «Scuole per i diritti dell’infanzia e dell’adolescenza», </a:t>
            </a:r>
            <a:endParaRPr lang="it-IT">
              <a:solidFill>
                <a:srgbClr val="000000"/>
              </a:solidFill>
              <a:latin typeface="Calibri"/>
              <a:ea typeface="Calibri"/>
              <a:cs typeface="Calibri"/>
            </a:endParaRPr>
          </a:p>
          <a:p>
            <a:pPr lvl="0" algn="ctr">
              <a:lnSpc>
                <a:spcPct val="107000"/>
              </a:lnSpc>
              <a:spcAft>
                <a:spcPts val="800"/>
              </a:spcAft>
            </a:pPr>
            <a:r>
              <a:rPr lang="it-IT" sz="2000" b="1">
                <a:solidFill>
                  <a:srgbClr val="000000"/>
                </a:solidFill>
                <a:latin typeface="Calibri"/>
                <a:ea typeface="Calibri"/>
                <a:cs typeface="Calibri"/>
              </a:rPr>
              <a:t>realizzerà le seguenti azioni: </a:t>
            </a:r>
          </a:p>
          <a:p>
            <a:pPr marL="285750" indent="-285750" defTabSz="914400">
              <a:buClr>
                <a:srgbClr val="22C9DE"/>
              </a:buClr>
              <a:buFont typeface="Wingdings" panose="05000000000000000000" pitchFamily="2" charset="2"/>
              <a:buChar char="q"/>
              <a:defRPr/>
            </a:pPr>
            <a:r>
              <a:rPr lang="it-IT" sz="2000"/>
              <a:t>Incontri di f</a:t>
            </a:r>
            <a:r>
              <a:rPr lang="it-IT" sz="2000" b="1"/>
              <a:t>ormazione interni rivolti ai Comitati UNICEF e al personale degli Uffici Scolastici Regionali e Ambiti Territoriali</a:t>
            </a:r>
            <a:r>
              <a:rPr lang="it-IT" sz="2000"/>
              <a:t> (quest'ultima iniziativa è promossa in sinergia con il MIM)</a:t>
            </a:r>
            <a:endParaRPr lang="it-IT" sz="2000">
              <a:ea typeface="Calibri"/>
              <a:cs typeface="Calibri"/>
            </a:endParaRPr>
          </a:p>
          <a:p>
            <a:pPr marL="285750" indent="-285750" defTabSz="914400">
              <a:buClr>
                <a:srgbClr val="22C9DE"/>
              </a:buClr>
              <a:buFont typeface="Wingdings" panose="05000000000000000000" pitchFamily="2" charset="2"/>
              <a:buChar char="q"/>
              <a:defRPr/>
            </a:pPr>
            <a:r>
              <a:rPr lang="it-IT" sz="2000"/>
              <a:t>Organizzazione del </a:t>
            </a:r>
            <a:r>
              <a:rPr lang="it-IT" sz="2000" b="1"/>
              <a:t>corso di formazione </a:t>
            </a:r>
            <a:r>
              <a:rPr lang="it-IT" sz="2000"/>
              <a:t>dedicato al programma su </a:t>
            </a:r>
            <a:r>
              <a:rPr lang="it-IT" sz="2000" b="1"/>
              <a:t>Piattaforma S.O.F.I.A.</a:t>
            </a:r>
            <a:r>
              <a:rPr lang="it-IT" sz="2000"/>
              <a:t> per supportare le scuole aderenti </a:t>
            </a:r>
            <a:endParaRPr lang="it-IT" sz="2000">
              <a:cs typeface="Calibri"/>
            </a:endParaRPr>
          </a:p>
          <a:p>
            <a:pPr marL="285750" indent="-285750" defTabSz="914400">
              <a:buClr>
                <a:srgbClr val="22C9DE"/>
              </a:buClr>
              <a:buFont typeface="Wingdings" panose="05000000000000000000" pitchFamily="2" charset="2"/>
              <a:buChar char="q"/>
              <a:defRPr/>
            </a:pPr>
            <a:r>
              <a:rPr lang="it-IT" sz="2000"/>
              <a:t>Promozione e definizione di</a:t>
            </a:r>
            <a:r>
              <a:rPr lang="it-IT" sz="2000" b="1"/>
              <a:t> iniziative rivolte alle scuole</a:t>
            </a:r>
            <a:r>
              <a:rPr lang="it-IT" sz="2000"/>
              <a:t> per i momenti significativi dell’anno (20 novembre, 27 maggio …) </a:t>
            </a:r>
            <a:endParaRPr lang="it-IT" sz="2000">
              <a:ea typeface="Calibri"/>
              <a:cs typeface="Calibri"/>
            </a:endParaRPr>
          </a:p>
          <a:p>
            <a:pPr marL="285750" indent="-285750" defTabSz="914400">
              <a:buClr>
                <a:srgbClr val="22C9DE"/>
              </a:buClr>
              <a:buFont typeface="Wingdings" panose="05000000000000000000" pitchFamily="2" charset="2"/>
              <a:buChar char="q"/>
              <a:defRPr/>
            </a:pPr>
            <a:r>
              <a:rPr lang="it-IT" sz="2000"/>
              <a:t>I</a:t>
            </a:r>
            <a:r>
              <a:rPr lang="it-IT" sz="2000" b="1"/>
              <a:t>ncontri online con i referenti dei Gruppi di Progettazione per i Diritti </a:t>
            </a:r>
            <a:r>
              <a:rPr lang="it-IT" sz="2000"/>
              <a:t>delle Scuole aderenti </a:t>
            </a:r>
            <a:endParaRPr lang="it-IT" sz="2000">
              <a:ea typeface="Calibri"/>
              <a:cs typeface="Calibri"/>
            </a:endParaRPr>
          </a:p>
        </p:txBody>
      </p:sp>
      <p:pic>
        <p:nvPicPr>
          <p:cNvPr id="14" name="Immagine 13">
            <a:extLst>
              <a:ext uri="{FF2B5EF4-FFF2-40B4-BE49-F238E27FC236}">
                <a16:creationId xmlns:a16="http://schemas.microsoft.com/office/drawing/2014/main" id="{FF3E7D11-B518-7E52-9BB4-EA15C0470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 y="6496330"/>
            <a:ext cx="5578763" cy="361670"/>
          </a:xfrm>
          <a:prstGeom prst="rect">
            <a:avLst/>
          </a:prstGeom>
        </p:spPr>
      </p:pic>
      <p:pic>
        <p:nvPicPr>
          <p:cNvPr id="15" name="Immagine 14">
            <a:extLst>
              <a:ext uri="{FF2B5EF4-FFF2-40B4-BE49-F238E27FC236}">
                <a16:creationId xmlns:a16="http://schemas.microsoft.com/office/drawing/2014/main" id="{13D5718C-52B1-E2F8-3FC9-EDFA34B1B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 y="0"/>
            <a:ext cx="5578763" cy="361670"/>
          </a:xfrm>
          <a:prstGeom prst="rect">
            <a:avLst/>
          </a:prstGeom>
        </p:spPr>
      </p:pic>
    </p:spTree>
    <p:extLst>
      <p:ext uri="{BB962C8B-B14F-4D97-AF65-F5344CB8AC3E}">
        <p14:creationId xmlns:p14="http://schemas.microsoft.com/office/powerpoint/2010/main" val="1300064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532533" y="5887630"/>
            <a:ext cx="1437217" cy="875120"/>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0" y="0"/>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0EF01747-8AB9-5736-DE35-7C762CDB6001}"/>
              </a:ext>
            </a:extLst>
          </p:cNvPr>
          <p:cNvSpPr txBox="1"/>
          <p:nvPr/>
        </p:nvSpPr>
        <p:spPr>
          <a:xfrm>
            <a:off x="314036" y="1099127"/>
            <a:ext cx="4765964" cy="1446550"/>
          </a:xfrm>
          <a:prstGeom prst="rect">
            <a:avLst/>
          </a:prstGeom>
          <a:noFill/>
        </p:spPr>
        <p:txBody>
          <a:bodyPr wrap="square" rtlCol="0">
            <a:spAutoFit/>
          </a:bodyPr>
          <a:lstStyle/>
          <a:p>
            <a:pPr>
              <a:defRPr/>
            </a:pPr>
            <a:endParaRPr kumimoji="0" lang="en-US" sz="4400" i="0" u="none" strike="noStrike" kern="1200" cap="none" spc="0" normalizeH="0" baseline="0" noProof="0">
              <a:ln>
                <a:noFill/>
              </a:ln>
              <a:solidFill>
                <a:schemeClr val="bg1"/>
              </a:solidFill>
              <a:effectLst/>
              <a:uLnTx/>
              <a:uFillTx/>
              <a:latin typeface="+mn-lt"/>
              <a:ea typeface="+mj-ea"/>
              <a:cs typeface="Arial" panose="020B0604020202020204" pitchFamily="34" charset="0"/>
            </a:endParaRPr>
          </a:p>
          <a:p>
            <a:endParaRPr lang="it-IT" sz="4400">
              <a:solidFill>
                <a:schemeClr val="bg1"/>
              </a:solidFill>
            </a:endParaRPr>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84910" y="593436"/>
            <a:ext cx="4498109" cy="1015663"/>
          </a:xfrm>
          <a:prstGeom prst="rect">
            <a:avLst/>
          </a:prstGeom>
          <a:noFill/>
        </p:spPr>
        <p:txBody>
          <a:bodyPr wrap="square" rtlCol="0">
            <a:spAutoFit/>
          </a:bodyPr>
          <a:lstStyle/>
          <a:p>
            <a:endParaRPr lang="it-IT" sz="4000">
              <a:solidFill>
                <a:schemeClr val="bg1"/>
              </a:solidFill>
            </a:endParaRPr>
          </a:p>
          <a:p>
            <a:pPr algn="ctr"/>
            <a:endParaRPr lang="it-IT" sz="2000">
              <a:solidFill>
                <a:schemeClr val="bg1"/>
              </a:solidFill>
            </a:endParaRPr>
          </a:p>
        </p:txBody>
      </p:sp>
      <p:sp>
        <p:nvSpPr>
          <p:cNvPr id="6" name="CasellaDiTesto 5">
            <a:extLst>
              <a:ext uri="{FF2B5EF4-FFF2-40B4-BE49-F238E27FC236}">
                <a16:creationId xmlns:a16="http://schemas.microsoft.com/office/drawing/2014/main" id="{EB30F1F1-9DFB-5183-2AD5-BAA1D6DF2FC8}"/>
              </a:ext>
            </a:extLst>
          </p:cNvPr>
          <p:cNvSpPr txBox="1"/>
          <p:nvPr/>
        </p:nvSpPr>
        <p:spPr>
          <a:xfrm>
            <a:off x="138545" y="759583"/>
            <a:ext cx="5116946" cy="1938992"/>
          </a:xfrm>
          <a:prstGeom prst="rect">
            <a:avLst/>
          </a:prstGeom>
          <a:noFill/>
        </p:spPr>
        <p:txBody>
          <a:bodyPr wrap="square" rtlCol="0">
            <a:spAutoFit/>
          </a:bodyPr>
          <a:lstStyle/>
          <a:p>
            <a:pPr algn="ctr"/>
            <a:r>
              <a:rPr lang="it-IT" sz="4000">
                <a:solidFill>
                  <a:schemeClr val="bg1"/>
                </a:solidFill>
              </a:rPr>
              <a:t>Il ruolo </a:t>
            </a:r>
          </a:p>
          <a:p>
            <a:pPr algn="ctr"/>
            <a:r>
              <a:rPr lang="it-IT" sz="4000">
                <a:solidFill>
                  <a:schemeClr val="bg1"/>
                </a:solidFill>
              </a:rPr>
              <a:t> dei Comitati locali e degli Ambiti Territoriali</a:t>
            </a:r>
          </a:p>
        </p:txBody>
      </p:sp>
      <p:sp>
        <p:nvSpPr>
          <p:cNvPr id="7" name="CasellaDiTesto 6">
            <a:extLst>
              <a:ext uri="{FF2B5EF4-FFF2-40B4-BE49-F238E27FC236}">
                <a16:creationId xmlns:a16="http://schemas.microsoft.com/office/drawing/2014/main" id="{329CE43A-D72E-3314-65BE-AA9D304CD9C6}"/>
              </a:ext>
            </a:extLst>
          </p:cNvPr>
          <p:cNvSpPr txBox="1"/>
          <p:nvPr/>
        </p:nvSpPr>
        <p:spPr>
          <a:xfrm>
            <a:off x="5813581" y="71804"/>
            <a:ext cx="6105236" cy="5504071"/>
          </a:xfrm>
          <a:prstGeom prst="rect">
            <a:avLst/>
          </a:prstGeom>
          <a:noFill/>
        </p:spPr>
        <p:txBody>
          <a:bodyPr wrap="square" lIns="91440" tIns="45720" rIns="91440" bIns="45720" rtlCol="0" anchor="t">
            <a:spAutoFit/>
          </a:bodyPr>
          <a:lstStyle/>
          <a:p>
            <a:pPr algn="l"/>
            <a:endParaRPr lang="it-IT" sz="1800" b="0" i="0" u="none" strike="noStrike" baseline="0">
              <a:solidFill>
                <a:srgbClr val="000000"/>
              </a:solidFill>
              <a:latin typeface="Univers LT Std 45 Light"/>
            </a:endParaRPr>
          </a:p>
          <a:p>
            <a:pPr algn="ctr">
              <a:lnSpc>
                <a:spcPct val="107000"/>
              </a:lnSpc>
              <a:spcAft>
                <a:spcPts val="800"/>
              </a:spcAft>
            </a:pPr>
            <a:r>
              <a:rPr lang="it-IT" sz="1800" b="1" i="0" u="none" strike="noStrike" baseline="0">
                <a:solidFill>
                  <a:srgbClr val="000000"/>
                </a:solidFill>
                <a:latin typeface="Calibri"/>
                <a:ea typeface="Calibri"/>
                <a:cs typeface="Calibri"/>
              </a:rPr>
              <a:t> </a:t>
            </a:r>
            <a:r>
              <a:rPr lang="it-IT" sz="2000" b="1">
                <a:solidFill>
                  <a:srgbClr val="000000"/>
                </a:solidFill>
                <a:latin typeface="Calibri"/>
                <a:ea typeface="Calibri"/>
                <a:cs typeface="Calibri"/>
              </a:rPr>
              <a:t>Il ruolo dei Comitati locali e degli Ambiti territoriali nel programma </a:t>
            </a:r>
          </a:p>
          <a:p>
            <a:pPr lvl="0" algn="ctr">
              <a:lnSpc>
                <a:spcPct val="107000"/>
              </a:lnSpc>
              <a:spcAft>
                <a:spcPts val="800"/>
              </a:spcAft>
            </a:pPr>
            <a:r>
              <a:rPr lang="it-IT" sz="2000" b="1">
                <a:solidFill>
                  <a:srgbClr val="000000"/>
                </a:solidFill>
                <a:latin typeface="Calibri"/>
                <a:ea typeface="Calibri"/>
                <a:cs typeface="Calibri"/>
              </a:rPr>
              <a:t>«Scuole per i diritti dell’infanzia e dell’adolescenza» </a:t>
            </a:r>
          </a:p>
          <a:p>
            <a:pPr lvl="0" algn="ctr">
              <a:lnSpc>
                <a:spcPct val="107000"/>
              </a:lnSpc>
              <a:spcAft>
                <a:spcPts val="800"/>
              </a:spcAft>
            </a:pPr>
            <a:r>
              <a:rPr lang="it-IT" sz="2000" b="1">
                <a:solidFill>
                  <a:srgbClr val="000000"/>
                </a:solidFill>
                <a:latin typeface="Calibri"/>
                <a:ea typeface="Calibri"/>
                <a:cs typeface="Calibri"/>
              </a:rPr>
              <a:t>è pienamente confermato e si esplicita </a:t>
            </a:r>
          </a:p>
          <a:p>
            <a:pPr lvl="0" algn="ctr">
              <a:lnSpc>
                <a:spcPct val="107000"/>
              </a:lnSpc>
              <a:spcAft>
                <a:spcPts val="800"/>
              </a:spcAft>
            </a:pPr>
            <a:r>
              <a:rPr lang="it-IT" sz="2000" b="1">
                <a:solidFill>
                  <a:srgbClr val="000000"/>
                </a:solidFill>
                <a:latin typeface="Calibri"/>
                <a:ea typeface="Calibri"/>
                <a:cs typeface="Calibri"/>
              </a:rPr>
              <a:t>nelle seguenti azioni: </a:t>
            </a:r>
          </a:p>
          <a:p>
            <a:pPr marL="285750" indent="-285750" defTabSz="914400">
              <a:buClr>
                <a:srgbClr val="22C9DE"/>
              </a:buClr>
              <a:buFont typeface="Wingdings" panose="05000000000000000000" pitchFamily="2" charset="2"/>
              <a:buChar char="q"/>
              <a:defRPr/>
            </a:pPr>
            <a:r>
              <a:rPr lang="it-IT" sz="2000"/>
              <a:t>Promozione e diffusione del Programma e degli strumenti per la sua attuazione </a:t>
            </a:r>
            <a:endParaRPr lang="it-IT" sz="2000">
              <a:cs typeface="Calibri"/>
            </a:endParaRPr>
          </a:p>
          <a:p>
            <a:pPr defTabSz="914400">
              <a:buClr>
                <a:srgbClr val="22C9DE"/>
              </a:buClr>
              <a:defRPr/>
            </a:pPr>
            <a:endParaRPr lang="it-IT" sz="2000"/>
          </a:p>
          <a:p>
            <a:pPr marL="285750" indent="-285750" defTabSz="914400">
              <a:buClr>
                <a:srgbClr val="22C9DE"/>
              </a:buClr>
              <a:buFont typeface="Wingdings" panose="05000000000000000000" pitchFamily="2" charset="2"/>
              <a:buChar char="q"/>
              <a:defRPr/>
            </a:pPr>
            <a:r>
              <a:rPr lang="it-IT" sz="2000"/>
              <a:t>Organizzazione degli incontri di presentazione (Ottobre - Novembre); monitoraggio (Gennaio -Febbraio); condivisione finale (Maggio - Giugno) </a:t>
            </a:r>
            <a:endParaRPr lang="it-IT" sz="2000">
              <a:cs typeface="Calibri"/>
            </a:endParaRPr>
          </a:p>
          <a:p>
            <a:pPr defTabSz="914400">
              <a:buClr>
                <a:srgbClr val="22C9DE"/>
              </a:buClr>
              <a:defRPr/>
            </a:pPr>
            <a:endParaRPr lang="it-IT" sz="2000">
              <a:cs typeface="Calibri"/>
            </a:endParaRPr>
          </a:p>
          <a:p>
            <a:pPr marL="285750" indent="-285750" defTabSz="914400">
              <a:buClr>
                <a:srgbClr val="22C9DE"/>
              </a:buClr>
              <a:buFont typeface="Wingdings" panose="05000000000000000000" pitchFamily="2" charset="2"/>
              <a:buChar char="q"/>
              <a:defRPr/>
            </a:pPr>
            <a:r>
              <a:rPr lang="it-IT" sz="2000"/>
              <a:t>Supporto nella diffusione delle iniziative nazionali (20 Novembre, 27 Maggio …) nella rete delle scuole aderenti </a:t>
            </a:r>
            <a:endParaRPr lang="it-IT"/>
          </a:p>
        </p:txBody>
      </p:sp>
      <p:pic>
        <p:nvPicPr>
          <p:cNvPr id="14" name="Immagine 13">
            <a:extLst>
              <a:ext uri="{FF2B5EF4-FFF2-40B4-BE49-F238E27FC236}">
                <a16:creationId xmlns:a16="http://schemas.microsoft.com/office/drawing/2014/main" id="{FF3E7D11-B518-7E52-9BB4-EA15C0470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 y="6496330"/>
            <a:ext cx="5578763" cy="361670"/>
          </a:xfrm>
          <a:prstGeom prst="rect">
            <a:avLst/>
          </a:prstGeom>
        </p:spPr>
      </p:pic>
      <p:pic>
        <p:nvPicPr>
          <p:cNvPr id="15" name="Immagine 14">
            <a:extLst>
              <a:ext uri="{FF2B5EF4-FFF2-40B4-BE49-F238E27FC236}">
                <a16:creationId xmlns:a16="http://schemas.microsoft.com/office/drawing/2014/main" id="{13D5718C-52B1-E2F8-3FC9-EDFA34B1B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 y="0"/>
            <a:ext cx="5578763" cy="361670"/>
          </a:xfrm>
          <a:prstGeom prst="rect">
            <a:avLst/>
          </a:prstGeom>
        </p:spPr>
      </p:pic>
      <p:pic>
        <p:nvPicPr>
          <p:cNvPr id="9" name="Immagine 8" descr="Immagine che contiene vestiti, interno, persona, arredo&#10;&#10;Descrizione generata automaticamente">
            <a:extLst>
              <a:ext uri="{FF2B5EF4-FFF2-40B4-BE49-F238E27FC236}">
                <a16:creationId xmlns:a16="http://schemas.microsoft.com/office/drawing/2014/main" id="{4DF4BBB7-DD97-FB63-8B33-BB4FD996A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840" y="3147981"/>
            <a:ext cx="5026001" cy="29854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1636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532533" y="5887630"/>
            <a:ext cx="1437217" cy="875120"/>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0" y="0"/>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0EF01747-8AB9-5736-DE35-7C762CDB6001}"/>
              </a:ext>
            </a:extLst>
          </p:cNvPr>
          <p:cNvSpPr txBox="1"/>
          <p:nvPr/>
        </p:nvSpPr>
        <p:spPr>
          <a:xfrm>
            <a:off x="314036" y="1099127"/>
            <a:ext cx="4765964" cy="1446550"/>
          </a:xfrm>
          <a:prstGeom prst="rect">
            <a:avLst/>
          </a:prstGeom>
          <a:noFill/>
        </p:spPr>
        <p:txBody>
          <a:bodyPr wrap="square" rtlCol="0">
            <a:spAutoFit/>
          </a:bodyPr>
          <a:lstStyle/>
          <a:p>
            <a:pPr>
              <a:defRPr/>
            </a:pPr>
            <a:endParaRPr kumimoji="0" lang="en-US" sz="4400" i="0" u="none" strike="noStrike" kern="1200" cap="none" spc="0" normalizeH="0" baseline="0" noProof="0">
              <a:ln>
                <a:noFill/>
              </a:ln>
              <a:solidFill>
                <a:schemeClr val="bg1"/>
              </a:solidFill>
              <a:effectLst/>
              <a:uLnTx/>
              <a:uFillTx/>
              <a:latin typeface="+mn-lt"/>
              <a:ea typeface="+mj-ea"/>
              <a:cs typeface="Arial" panose="020B0604020202020204" pitchFamily="34" charset="0"/>
            </a:endParaRPr>
          </a:p>
          <a:p>
            <a:endParaRPr lang="it-IT" sz="4400">
              <a:solidFill>
                <a:schemeClr val="bg1"/>
              </a:solidFill>
            </a:endParaRPr>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84910" y="593436"/>
            <a:ext cx="4498109" cy="1015663"/>
          </a:xfrm>
          <a:prstGeom prst="rect">
            <a:avLst/>
          </a:prstGeom>
          <a:noFill/>
        </p:spPr>
        <p:txBody>
          <a:bodyPr wrap="square" rtlCol="0">
            <a:spAutoFit/>
          </a:bodyPr>
          <a:lstStyle/>
          <a:p>
            <a:endParaRPr lang="it-IT" sz="4000">
              <a:solidFill>
                <a:schemeClr val="bg1"/>
              </a:solidFill>
            </a:endParaRPr>
          </a:p>
          <a:p>
            <a:pPr algn="ctr"/>
            <a:endParaRPr lang="it-IT" sz="2000">
              <a:solidFill>
                <a:schemeClr val="bg1"/>
              </a:solidFill>
            </a:endParaRPr>
          </a:p>
        </p:txBody>
      </p:sp>
      <p:sp>
        <p:nvSpPr>
          <p:cNvPr id="6" name="CasellaDiTesto 5">
            <a:extLst>
              <a:ext uri="{FF2B5EF4-FFF2-40B4-BE49-F238E27FC236}">
                <a16:creationId xmlns:a16="http://schemas.microsoft.com/office/drawing/2014/main" id="{EB30F1F1-9DFB-5183-2AD5-BAA1D6DF2FC8}"/>
              </a:ext>
            </a:extLst>
          </p:cNvPr>
          <p:cNvSpPr txBox="1"/>
          <p:nvPr/>
        </p:nvSpPr>
        <p:spPr>
          <a:xfrm>
            <a:off x="138545" y="759583"/>
            <a:ext cx="5116946" cy="1938992"/>
          </a:xfrm>
          <a:prstGeom prst="rect">
            <a:avLst/>
          </a:prstGeom>
          <a:noFill/>
        </p:spPr>
        <p:txBody>
          <a:bodyPr wrap="square" rtlCol="0">
            <a:spAutoFit/>
          </a:bodyPr>
          <a:lstStyle/>
          <a:p>
            <a:pPr algn="ctr"/>
            <a:r>
              <a:rPr lang="it-IT" sz="4000">
                <a:solidFill>
                  <a:schemeClr val="bg1"/>
                </a:solidFill>
              </a:rPr>
              <a:t>Il ruolo </a:t>
            </a:r>
          </a:p>
          <a:p>
            <a:pPr algn="ctr"/>
            <a:r>
              <a:rPr lang="it-IT" sz="4000">
                <a:solidFill>
                  <a:schemeClr val="bg1"/>
                </a:solidFill>
              </a:rPr>
              <a:t> della Consulta Studentesca</a:t>
            </a:r>
          </a:p>
        </p:txBody>
      </p:sp>
      <p:sp>
        <p:nvSpPr>
          <p:cNvPr id="7" name="CasellaDiTesto 6">
            <a:extLst>
              <a:ext uri="{FF2B5EF4-FFF2-40B4-BE49-F238E27FC236}">
                <a16:creationId xmlns:a16="http://schemas.microsoft.com/office/drawing/2014/main" id="{329CE43A-D72E-3314-65BE-AA9D304CD9C6}"/>
              </a:ext>
            </a:extLst>
          </p:cNvPr>
          <p:cNvSpPr txBox="1"/>
          <p:nvPr/>
        </p:nvSpPr>
        <p:spPr>
          <a:xfrm>
            <a:off x="5717309" y="1673603"/>
            <a:ext cx="6105236" cy="3815275"/>
          </a:xfrm>
          <a:prstGeom prst="rect">
            <a:avLst/>
          </a:prstGeom>
          <a:noFill/>
          <a:ln>
            <a:solidFill>
              <a:srgbClr val="22C9DE"/>
            </a:solidFill>
          </a:ln>
        </p:spPr>
        <p:txBody>
          <a:bodyPr wrap="square" lIns="91440" tIns="45720" rIns="91440" bIns="45720" rtlCol="0" anchor="t">
            <a:spAutoFit/>
          </a:bodyPr>
          <a:lstStyle/>
          <a:p>
            <a:pPr algn="ctr">
              <a:lnSpc>
                <a:spcPct val="107000"/>
              </a:lnSpc>
              <a:spcAft>
                <a:spcPts val="800"/>
              </a:spcAft>
            </a:pPr>
            <a:r>
              <a:rPr lang="it-IT" sz="1800" b="1" i="0" u="none" strike="noStrike" baseline="0">
                <a:solidFill>
                  <a:srgbClr val="000000"/>
                </a:solidFill>
                <a:ea typeface="Calibri"/>
                <a:cs typeface="Calibri"/>
              </a:rPr>
              <a:t> </a:t>
            </a:r>
          </a:p>
          <a:p>
            <a:pPr marL="285750" indent="-285750" defTabSz="914400">
              <a:buClr>
                <a:srgbClr val="22C9DE"/>
              </a:buClr>
              <a:buFont typeface="Wingdings" panose="05000000000000000000" pitchFamily="2" charset="2"/>
              <a:buChar char="q"/>
              <a:defRPr/>
            </a:pPr>
            <a:r>
              <a:rPr lang="it-IT" sz="2400"/>
              <a:t>Promozione e diffusione del Programma e degli strumenti per la sua attuazione </a:t>
            </a:r>
            <a:endParaRPr lang="it-IT" sz="2400">
              <a:cs typeface="Calibri"/>
            </a:endParaRPr>
          </a:p>
          <a:p>
            <a:pPr algn="l" fontAlgn="base"/>
            <a:endParaRPr lang="it-IT" sz="2400"/>
          </a:p>
          <a:p>
            <a:pPr algn="l" fontAlgn="base"/>
            <a:endParaRPr lang="it-IT" sz="2400"/>
          </a:p>
          <a:p>
            <a:pPr fontAlgn="base"/>
            <a:r>
              <a:rPr lang="it-IT" sz="2400">
                <a:solidFill>
                  <a:srgbClr val="22C9DE"/>
                </a:solidFill>
              </a:rPr>
              <a:t>*</a:t>
            </a:r>
            <a:r>
              <a:rPr lang="it-IT" sz="2400"/>
              <a:t> Il nuovo impianto del programma prevede, oltre alla </a:t>
            </a:r>
            <a:r>
              <a:rPr lang="it-IT" sz="2400" b="0" i="0">
                <a:solidFill>
                  <a:srgbClr val="000000"/>
                </a:solidFill>
                <a:effectLst/>
              </a:rPr>
              <a:t>partecipazione rappresentativa</a:t>
            </a:r>
            <a:r>
              <a:rPr lang="it-IT" sz="2400">
                <a:solidFill>
                  <a:srgbClr val="000000"/>
                </a:solidFill>
              </a:rPr>
              <a:t>,</a:t>
            </a:r>
            <a:r>
              <a:rPr lang="it-IT" sz="2400" b="0" i="0">
                <a:solidFill>
                  <a:srgbClr val="000000"/>
                </a:solidFill>
                <a:effectLst/>
              </a:rPr>
              <a:t> </a:t>
            </a:r>
            <a:r>
              <a:rPr lang="it-IT" sz="2400">
                <a:solidFill>
                  <a:srgbClr val="000000"/>
                </a:solidFill>
              </a:rPr>
              <a:t>anche quella attivata attraverso i </a:t>
            </a:r>
            <a:r>
              <a:rPr lang="it-IT" sz="2400" b="0" i="0">
                <a:solidFill>
                  <a:srgbClr val="22C9DE"/>
                </a:solidFill>
                <a:effectLst/>
              </a:rPr>
              <a:t>Gruppi di partecipazione </a:t>
            </a:r>
            <a:r>
              <a:rPr lang="it-IT" sz="2400">
                <a:solidFill>
                  <a:srgbClr val="22C9DE"/>
                </a:solidFill>
              </a:rPr>
              <a:t>per i</a:t>
            </a:r>
            <a:r>
              <a:rPr lang="it-IT" sz="2400" b="0" i="0">
                <a:solidFill>
                  <a:srgbClr val="22C9DE"/>
                </a:solidFill>
                <a:effectLst/>
              </a:rPr>
              <a:t> diritti  </a:t>
            </a:r>
            <a:r>
              <a:rPr lang="it-IT" sz="2400">
                <a:solidFill>
                  <a:srgbClr val="000000"/>
                </a:solidFill>
              </a:rPr>
              <a:t>interni alle scuole aderenti</a:t>
            </a:r>
            <a:endParaRPr lang="it-IT" sz="2000"/>
          </a:p>
        </p:txBody>
      </p:sp>
      <p:pic>
        <p:nvPicPr>
          <p:cNvPr id="14" name="Immagine 13">
            <a:extLst>
              <a:ext uri="{FF2B5EF4-FFF2-40B4-BE49-F238E27FC236}">
                <a16:creationId xmlns:a16="http://schemas.microsoft.com/office/drawing/2014/main" id="{FF3E7D11-B518-7E52-9BB4-EA15C0470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 y="6496330"/>
            <a:ext cx="5578763" cy="361670"/>
          </a:xfrm>
          <a:prstGeom prst="rect">
            <a:avLst/>
          </a:prstGeom>
        </p:spPr>
      </p:pic>
      <p:pic>
        <p:nvPicPr>
          <p:cNvPr id="15" name="Immagine 14">
            <a:extLst>
              <a:ext uri="{FF2B5EF4-FFF2-40B4-BE49-F238E27FC236}">
                <a16:creationId xmlns:a16="http://schemas.microsoft.com/office/drawing/2014/main" id="{13D5718C-52B1-E2F8-3FC9-EDFA34B1B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 y="0"/>
            <a:ext cx="5578763" cy="361670"/>
          </a:xfrm>
          <a:prstGeom prst="rect">
            <a:avLst/>
          </a:prstGeom>
        </p:spPr>
      </p:pic>
      <p:pic>
        <p:nvPicPr>
          <p:cNvPr id="9" name="Immagine 8" descr="Immagine che contiene vestiti, interno, persona, arredo&#10;&#10;Descrizione generata automaticamente">
            <a:extLst>
              <a:ext uri="{FF2B5EF4-FFF2-40B4-BE49-F238E27FC236}">
                <a16:creationId xmlns:a16="http://schemas.microsoft.com/office/drawing/2014/main" id="{4DF4BBB7-DD97-FB63-8B33-BB4FD996A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840" y="3147981"/>
            <a:ext cx="5026001" cy="29854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6870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532533" y="5887630"/>
            <a:ext cx="1437217" cy="875120"/>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3555" y="6070"/>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0EF01747-8AB9-5736-DE35-7C762CDB6001}"/>
              </a:ext>
            </a:extLst>
          </p:cNvPr>
          <p:cNvSpPr txBox="1"/>
          <p:nvPr/>
        </p:nvSpPr>
        <p:spPr>
          <a:xfrm>
            <a:off x="314036" y="1099127"/>
            <a:ext cx="4765964" cy="1446550"/>
          </a:xfrm>
          <a:prstGeom prst="rect">
            <a:avLst/>
          </a:prstGeom>
          <a:noFill/>
        </p:spPr>
        <p:txBody>
          <a:bodyPr wrap="square" rtlCol="0">
            <a:spAutoFit/>
          </a:bodyPr>
          <a:lstStyle/>
          <a:p>
            <a:pPr>
              <a:defRPr/>
            </a:pPr>
            <a:endParaRPr kumimoji="0" lang="en-US" sz="4400" i="0" u="none" strike="noStrike" kern="1200" cap="none" spc="0" normalizeH="0" baseline="0" noProof="0">
              <a:ln>
                <a:noFill/>
              </a:ln>
              <a:solidFill>
                <a:schemeClr val="bg1"/>
              </a:solidFill>
              <a:effectLst/>
              <a:uLnTx/>
              <a:uFillTx/>
              <a:latin typeface="+mn-lt"/>
              <a:ea typeface="+mj-ea"/>
              <a:cs typeface="Arial" panose="020B0604020202020204" pitchFamily="34" charset="0"/>
            </a:endParaRPr>
          </a:p>
          <a:p>
            <a:endParaRPr lang="it-IT" sz="4400">
              <a:solidFill>
                <a:schemeClr val="bg1"/>
              </a:solidFill>
            </a:endParaRPr>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84910" y="593436"/>
            <a:ext cx="4498109" cy="1015663"/>
          </a:xfrm>
          <a:prstGeom prst="rect">
            <a:avLst/>
          </a:prstGeom>
          <a:noFill/>
        </p:spPr>
        <p:txBody>
          <a:bodyPr wrap="square" rtlCol="0">
            <a:spAutoFit/>
          </a:bodyPr>
          <a:lstStyle/>
          <a:p>
            <a:endParaRPr lang="it-IT" sz="4000">
              <a:solidFill>
                <a:schemeClr val="bg1"/>
              </a:solidFill>
            </a:endParaRPr>
          </a:p>
          <a:p>
            <a:pPr algn="ctr"/>
            <a:endParaRPr lang="it-IT" sz="2000">
              <a:solidFill>
                <a:schemeClr val="bg1"/>
              </a:solidFill>
            </a:endParaRPr>
          </a:p>
        </p:txBody>
      </p:sp>
      <p:sp>
        <p:nvSpPr>
          <p:cNvPr id="6" name="CasellaDiTesto 5">
            <a:extLst>
              <a:ext uri="{FF2B5EF4-FFF2-40B4-BE49-F238E27FC236}">
                <a16:creationId xmlns:a16="http://schemas.microsoft.com/office/drawing/2014/main" id="{EB30F1F1-9DFB-5183-2AD5-BAA1D6DF2FC8}"/>
              </a:ext>
            </a:extLst>
          </p:cNvPr>
          <p:cNvSpPr txBox="1"/>
          <p:nvPr/>
        </p:nvSpPr>
        <p:spPr>
          <a:xfrm>
            <a:off x="138545" y="2545677"/>
            <a:ext cx="5116946" cy="1446550"/>
          </a:xfrm>
          <a:prstGeom prst="rect">
            <a:avLst/>
          </a:prstGeom>
          <a:noFill/>
        </p:spPr>
        <p:txBody>
          <a:bodyPr wrap="square" rtlCol="0">
            <a:spAutoFit/>
          </a:bodyPr>
          <a:lstStyle/>
          <a:p>
            <a:pPr algn="ctr"/>
            <a:r>
              <a:rPr lang="it-IT" sz="4400">
                <a:solidFill>
                  <a:schemeClr val="bg1"/>
                </a:solidFill>
              </a:rPr>
              <a:t>Le tempistiche del Programma</a:t>
            </a:r>
          </a:p>
        </p:txBody>
      </p:sp>
      <p:sp>
        <p:nvSpPr>
          <p:cNvPr id="12" name="CasellaDiTesto 11">
            <a:extLst>
              <a:ext uri="{FF2B5EF4-FFF2-40B4-BE49-F238E27FC236}">
                <a16:creationId xmlns:a16="http://schemas.microsoft.com/office/drawing/2014/main" id="{D1C257EA-8BEA-7CBC-06E9-BB4FED860E91}"/>
              </a:ext>
            </a:extLst>
          </p:cNvPr>
          <p:cNvSpPr txBox="1"/>
          <p:nvPr/>
        </p:nvSpPr>
        <p:spPr>
          <a:xfrm>
            <a:off x="5805972" y="532318"/>
            <a:ext cx="6157725" cy="5632311"/>
          </a:xfrm>
          <a:prstGeom prst="rect">
            <a:avLst/>
          </a:prstGeom>
          <a:noFill/>
        </p:spPr>
        <p:txBody>
          <a:bodyPr wrap="square" lIns="91440" tIns="45720" rIns="91440" bIns="45720" rtlCol="0" anchor="t">
            <a:spAutoFit/>
          </a:bodyPr>
          <a:lstStyle/>
          <a:p>
            <a:r>
              <a:rPr lang="it-IT" b="1">
                <a:solidFill>
                  <a:srgbClr val="22C9DE"/>
                </a:solidFill>
              </a:rPr>
              <a:t>GIUGNO 2024 </a:t>
            </a:r>
          </a:p>
          <a:p>
            <a:r>
              <a:rPr lang="it-IT"/>
              <a:t>Primo invio della Nota Ministeriale per la comunicazione del Programma a tutti gli Uffici Scolastici Territoriali </a:t>
            </a:r>
            <a:endParaRPr lang="it-IT">
              <a:ea typeface="Calibri"/>
              <a:cs typeface="Calibri"/>
            </a:endParaRPr>
          </a:p>
          <a:p>
            <a:endParaRPr lang="it-IT"/>
          </a:p>
          <a:p>
            <a:r>
              <a:rPr lang="it-IT" b="1">
                <a:solidFill>
                  <a:srgbClr val="22C9DE"/>
                </a:solidFill>
              </a:rPr>
              <a:t>da GIUGNO fino al 18 OTTOBRE 2024</a:t>
            </a:r>
            <a:endParaRPr lang="it-IT" b="1">
              <a:solidFill>
                <a:srgbClr val="22C9DE"/>
              </a:solidFill>
              <a:ea typeface="Calibri"/>
              <a:cs typeface="Calibri"/>
            </a:endParaRPr>
          </a:p>
          <a:p>
            <a:r>
              <a:rPr lang="it-IT"/>
              <a:t>Iscrizione al Programma da parte delle scuole attraverso la compilazione del </a:t>
            </a:r>
            <a:r>
              <a:rPr lang="it-IT" err="1"/>
              <a:t>form</a:t>
            </a:r>
            <a:r>
              <a:rPr lang="it-IT"/>
              <a:t> online disponibile all’interno della sezione scuola sul sito UNICEF Italia.</a:t>
            </a:r>
            <a:endParaRPr lang="it-IT">
              <a:ea typeface="Calibri"/>
              <a:cs typeface="Calibri"/>
            </a:endParaRPr>
          </a:p>
          <a:p>
            <a:r>
              <a:rPr lang="it-IT"/>
              <a:t>A chiusura del </a:t>
            </a:r>
            <a:r>
              <a:rPr lang="it-IT" err="1"/>
              <a:t>form</a:t>
            </a:r>
            <a:r>
              <a:rPr lang="it-IT"/>
              <a:t>, l’Ufficio Scuola UNICEF provvederà a trasmettere ai Comitati gli elenchi delle scuole aderenti</a:t>
            </a:r>
            <a:endParaRPr lang="it-IT">
              <a:ea typeface="Calibri"/>
              <a:cs typeface="Calibri"/>
            </a:endParaRPr>
          </a:p>
          <a:p>
            <a:endParaRPr lang="it-IT"/>
          </a:p>
          <a:p>
            <a:r>
              <a:rPr lang="it-IT" b="1">
                <a:solidFill>
                  <a:srgbClr val="22C9DE"/>
                </a:solidFill>
              </a:rPr>
              <a:t>SETTEMBRE 2024</a:t>
            </a:r>
            <a:endParaRPr lang="it-IT" b="1">
              <a:solidFill>
                <a:srgbClr val="22C9DE"/>
              </a:solidFill>
              <a:ea typeface="Calibri"/>
              <a:cs typeface="Calibri"/>
            </a:endParaRPr>
          </a:p>
          <a:p>
            <a:r>
              <a:rPr lang="it-IT"/>
              <a:t>Secondo invio della Nota Ministeriale per la comunicazione del Programma a tutti gli Uffici Scolastici Territoriali </a:t>
            </a:r>
            <a:endParaRPr lang="it-IT">
              <a:ea typeface="Calibri"/>
              <a:cs typeface="Calibri"/>
            </a:endParaRPr>
          </a:p>
          <a:p>
            <a:endParaRPr lang="it-IT">
              <a:ea typeface="Calibri"/>
              <a:cs typeface="Calibri"/>
            </a:endParaRPr>
          </a:p>
          <a:p>
            <a:r>
              <a:rPr kumimoji="0" lang="it-IT" b="1" i="0" u="none" strike="noStrike" kern="1200" cap="none" spc="0" normalizeH="0" baseline="0" noProof="0">
                <a:ln>
                  <a:noFill/>
                </a:ln>
                <a:solidFill>
                  <a:srgbClr val="00B0F0"/>
                </a:solidFill>
                <a:effectLst/>
                <a:uLnTx/>
                <a:uFillTx/>
                <a:ea typeface="Times New Roman" panose="02020603050405020304" pitchFamily="18" charset="0"/>
                <a:cs typeface="+mn-cs"/>
              </a:rPr>
              <a:t>OTTOBRE </a:t>
            </a:r>
            <a:r>
              <a:rPr lang="it-IT" b="1">
                <a:solidFill>
                  <a:srgbClr val="00B0F0"/>
                </a:solidFill>
                <a:ea typeface="Times New Roman" panose="02020603050405020304" pitchFamily="18" charset="0"/>
              </a:rPr>
              <a:t>2024</a:t>
            </a:r>
            <a:endParaRPr lang="it-IT">
              <a:solidFill>
                <a:srgbClr val="000000"/>
              </a:solidFill>
              <a:ea typeface="Times New Roman" panose="02020603050405020304" pitchFamily="18" charset="0"/>
            </a:endParaRPr>
          </a:p>
          <a:p>
            <a:r>
              <a:rPr lang="it-IT">
                <a:solidFill>
                  <a:prstClr val="black"/>
                </a:solidFill>
                <a:ea typeface="Times New Roman" panose="02020603050405020304" pitchFamily="18" charset="0"/>
              </a:rPr>
              <a:t>Il</a:t>
            </a:r>
            <a:r>
              <a:rPr kumimoji="0" lang="it-IT" b="0" i="0" u="none" strike="noStrike" kern="1200" cap="none" spc="0" normalizeH="0" baseline="0" noProof="0">
                <a:ln>
                  <a:noFill/>
                </a:ln>
                <a:solidFill>
                  <a:prstClr val="black"/>
                </a:solidFill>
                <a:effectLst/>
                <a:uLnTx/>
                <a:uFillTx/>
                <a:ea typeface="Times New Roman" panose="02020603050405020304" pitchFamily="18" charset="0"/>
                <a:cs typeface="+mn-cs"/>
              </a:rPr>
              <a:t> personale degli Uffici Scolastici Regionali e degli Ambiti Territoriali </a:t>
            </a:r>
            <a:r>
              <a:rPr lang="it-IT">
                <a:solidFill>
                  <a:prstClr val="black"/>
                </a:solidFill>
                <a:ea typeface="Times New Roman" panose="02020603050405020304" pitchFamily="18" charset="0"/>
              </a:rPr>
              <a:t>sarà</a:t>
            </a:r>
            <a:r>
              <a:rPr kumimoji="0" lang="it-IT" b="0" i="0" u="none" strike="noStrike" kern="1200" cap="none" spc="0" normalizeH="0" baseline="0" noProof="0">
                <a:ln>
                  <a:noFill/>
                </a:ln>
                <a:solidFill>
                  <a:prstClr val="black"/>
                </a:solidFill>
                <a:effectLst/>
                <a:uLnTx/>
                <a:uFillTx/>
                <a:ea typeface="Times New Roman" panose="02020603050405020304" pitchFamily="18" charset="0"/>
                <a:cs typeface="+mn-cs"/>
              </a:rPr>
              <a:t> </a:t>
            </a:r>
            <a:r>
              <a:rPr lang="it-IT">
                <a:solidFill>
                  <a:prstClr val="black"/>
                </a:solidFill>
                <a:ea typeface="Times New Roman" panose="02020603050405020304" pitchFamily="18" charset="0"/>
              </a:rPr>
              <a:t>invitato</a:t>
            </a:r>
            <a:r>
              <a:rPr kumimoji="0" lang="it-IT" b="0" i="0" u="none" strike="noStrike" kern="1200" cap="none" spc="0" normalizeH="0" baseline="0" noProof="0">
                <a:ln>
                  <a:noFill/>
                </a:ln>
                <a:solidFill>
                  <a:prstClr val="black"/>
                </a:solidFill>
                <a:effectLst/>
                <a:uLnTx/>
                <a:uFillTx/>
                <a:ea typeface="Times New Roman" panose="02020603050405020304" pitchFamily="18" charset="0"/>
                <a:cs typeface="+mn-cs"/>
              </a:rPr>
              <a:t> a partecipare ad un </a:t>
            </a:r>
            <a:r>
              <a:rPr kumimoji="0" lang="it-IT" i="0" u="none" strike="noStrike" kern="1200" cap="none" spc="0" normalizeH="0" baseline="0" noProof="0">
                <a:ln>
                  <a:noFill/>
                </a:ln>
                <a:effectLst/>
                <a:uLnTx/>
                <a:uFillTx/>
                <a:ea typeface="Times New Roman" panose="02020603050405020304" pitchFamily="18" charset="0"/>
                <a:cs typeface="+mn-cs"/>
              </a:rPr>
              <a:t>incontro </a:t>
            </a:r>
            <a:r>
              <a:rPr lang="it-IT">
                <a:ea typeface="Times New Roman" panose="02020603050405020304" pitchFamily="18" charset="0"/>
              </a:rPr>
              <a:t>interno </a:t>
            </a:r>
            <a:r>
              <a:rPr kumimoji="0" lang="it-IT" i="0" u="none" strike="noStrike" kern="1200" cap="none" spc="0" normalizeH="0" baseline="0" noProof="0">
                <a:ln>
                  <a:noFill/>
                </a:ln>
                <a:effectLst/>
                <a:uLnTx/>
                <a:uFillTx/>
                <a:ea typeface="Times New Roman" panose="02020603050405020304" pitchFamily="18" charset="0"/>
                <a:cs typeface="+mn-cs"/>
              </a:rPr>
              <a:t>di formazione on line</a:t>
            </a:r>
            <a:r>
              <a:rPr lang="it-IT">
                <a:ea typeface="Times New Roman" panose="02020603050405020304" pitchFamily="18" charset="0"/>
              </a:rPr>
              <a:t> </a:t>
            </a:r>
            <a:r>
              <a:rPr kumimoji="0" lang="it-IT" i="0" u="none" strike="noStrike" kern="1200" cap="none" spc="0" normalizeH="0" baseline="0" noProof="0">
                <a:ln>
                  <a:noFill/>
                </a:ln>
                <a:effectLst/>
                <a:uLnTx/>
                <a:uFillTx/>
                <a:ea typeface="Times New Roman" panose="02020603050405020304" pitchFamily="18" charset="0"/>
                <a:cs typeface="+mn-cs"/>
              </a:rPr>
              <a:t>curato dall’Ufficio Scuola e dal Ministero dell’Istruzione e del Merito </a:t>
            </a:r>
            <a:endParaRPr lang="it-IT" i="0" u="none" strike="noStrike" kern="1200" cap="none" spc="0" normalizeH="0" baseline="0" noProof="0">
              <a:ln>
                <a:noFill/>
              </a:ln>
              <a:effectLst/>
              <a:uLnTx/>
              <a:uFillTx/>
              <a:ea typeface="Times New Roman" panose="02020603050405020304" pitchFamily="18" charset="0"/>
              <a:cs typeface="Calibri"/>
            </a:endParaRPr>
          </a:p>
        </p:txBody>
      </p:sp>
      <p:pic>
        <p:nvPicPr>
          <p:cNvPr id="15" name="Immagine 14">
            <a:extLst>
              <a:ext uri="{FF2B5EF4-FFF2-40B4-BE49-F238E27FC236}">
                <a16:creationId xmlns:a16="http://schemas.microsoft.com/office/drawing/2014/main" id="{8090E80B-570C-73FF-6F9E-60C4230F4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 y="6496330"/>
            <a:ext cx="5578763" cy="361670"/>
          </a:xfrm>
          <a:prstGeom prst="rect">
            <a:avLst/>
          </a:prstGeom>
        </p:spPr>
      </p:pic>
      <p:pic>
        <p:nvPicPr>
          <p:cNvPr id="16" name="Immagine 15">
            <a:extLst>
              <a:ext uri="{FF2B5EF4-FFF2-40B4-BE49-F238E27FC236}">
                <a16:creationId xmlns:a16="http://schemas.microsoft.com/office/drawing/2014/main" id="{17AE19FF-490C-804F-3976-3A217284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 y="0"/>
            <a:ext cx="5578763" cy="361670"/>
          </a:xfrm>
          <a:prstGeom prst="rect">
            <a:avLst/>
          </a:prstGeom>
        </p:spPr>
      </p:pic>
    </p:spTree>
    <p:extLst>
      <p:ext uri="{BB962C8B-B14F-4D97-AF65-F5344CB8AC3E}">
        <p14:creationId xmlns:p14="http://schemas.microsoft.com/office/powerpoint/2010/main" val="2851687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532533" y="5887630"/>
            <a:ext cx="1437217" cy="875120"/>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0" y="0"/>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0EF01747-8AB9-5736-DE35-7C762CDB6001}"/>
              </a:ext>
            </a:extLst>
          </p:cNvPr>
          <p:cNvSpPr txBox="1"/>
          <p:nvPr/>
        </p:nvSpPr>
        <p:spPr>
          <a:xfrm>
            <a:off x="314036" y="1099127"/>
            <a:ext cx="4765964" cy="1446550"/>
          </a:xfrm>
          <a:prstGeom prst="rect">
            <a:avLst/>
          </a:prstGeom>
          <a:noFill/>
        </p:spPr>
        <p:txBody>
          <a:bodyPr wrap="square" rtlCol="0">
            <a:spAutoFit/>
          </a:bodyPr>
          <a:lstStyle/>
          <a:p>
            <a:pPr>
              <a:defRPr/>
            </a:pPr>
            <a:endParaRPr kumimoji="0" lang="en-US" sz="4400" i="0" u="none" strike="noStrike" kern="1200" cap="none" spc="0" normalizeH="0" baseline="0" noProof="0">
              <a:ln>
                <a:noFill/>
              </a:ln>
              <a:solidFill>
                <a:schemeClr val="bg1"/>
              </a:solidFill>
              <a:effectLst/>
              <a:uLnTx/>
              <a:uFillTx/>
              <a:latin typeface="+mn-lt"/>
              <a:ea typeface="+mj-ea"/>
              <a:cs typeface="Arial" panose="020B0604020202020204" pitchFamily="34" charset="0"/>
            </a:endParaRPr>
          </a:p>
          <a:p>
            <a:endParaRPr lang="it-IT" sz="4400">
              <a:solidFill>
                <a:schemeClr val="bg1"/>
              </a:solidFill>
            </a:endParaRPr>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84910" y="593436"/>
            <a:ext cx="4498109" cy="1015663"/>
          </a:xfrm>
          <a:prstGeom prst="rect">
            <a:avLst/>
          </a:prstGeom>
          <a:noFill/>
        </p:spPr>
        <p:txBody>
          <a:bodyPr wrap="square" rtlCol="0">
            <a:spAutoFit/>
          </a:bodyPr>
          <a:lstStyle/>
          <a:p>
            <a:endParaRPr lang="it-IT" sz="4000">
              <a:solidFill>
                <a:schemeClr val="bg1"/>
              </a:solidFill>
            </a:endParaRPr>
          </a:p>
          <a:p>
            <a:pPr algn="ctr"/>
            <a:endParaRPr lang="it-IT" sz="2000">
              <a:solidFill>
                <a:schemeClr val="bg1"/>
              </a:solidFill>
            </a:endParaRPr>
          </a:p>
        </p:txBody>
      </p:sp>
      <p:sp>
        <p:nvSpPr>
          <p:cNvPr id="6" name="CasellaDiTesto 5">
            <a:extLst>
              <a:ext uri="{FF2B5EF4-FFF2-40B4-BE49-F238E27FC236}">
                <a16:creationId xmlns:a16="http://schemas.microsoft.com/office/drawing/2014/main" id="{EB30F1F1-9DFB-5183-2AD5-BAA1D6DF2FC8}"/>
              </a:ext>
            </a:extLst>
          </p:cNvPr>
          <p:cNvSpPr txBox="1"/>
          <p:nvPr/>
        </p:nvSpPr>
        <p:spPr>
          <a:xfrm>
            <a:off x="138545" y="2705725"/>
            <a:ext cx="5116946" cy="1446550"/>
          </a:xfrm>
          <a:prstGeom prst="rect">
            <a:avLst/>
          </a:prstGeom>
          <a:noFill/>
        </p:spPr>
        <p:txBody>
          <a:bodyPr wrap="square" rtlCol="0">
            <a:spAutoFit/>
          </a:bodyPr>
          <a:lstStyle/>
          <a:p>
            <a:pPr algn="ctr"/>
            <a:r>
              <a:rPr lang="it-IT" sz="4400">
                <a:solidFill>
                  <a:schemeClr val="bg1"/>
                </a:solidFill>
              </a:rPr>
              <a:t>Le tempistiche del Programma</a:t>
            </a:r>
          </a:p>
        </p:txBody>
      </p:sp>
      <p:sp>
        <p:nvSpPr>
          <p:cNvPr id="12" name="CasellaDiTesto 11">
            <a:extLst>
              <a:ext uri="{FF2B5EF4-FFF2-40B4-BE49-F238E27FC236}">
                <a16:creationId xmlns:a16="http://schemas.microsoft.com/office/drawing/2014/main" id="{D1C257EA-8BEA-7CBC-06E9-BB4FED860E91}"/>
              </a:ext>
            </a:extLst>
          </p:cNvPr>
          <p:cNvSpPr txBox="1"/>
          <p:nvPr/>
        </p:nvSpPr>
        <p:spPr>
          <a:xfrm>
            <a:off x="5749638" y="377992"/>
            <a:ext cx="6157725" cy="6567952"/>
          </a:xfrm>
          <a:prstGeom prst="rect">
            <a:avLst/>
          </a:prstGeom>
          <a:noFill/>
        </p:spPr>
        <p:txBody>
          <a:bodyPr wrap="square" lIns="91440" tIns="45720" rIns="91440" bIns="45720" rtlCol="0" anchor="t">
            <a:spAutoFit/>
          </a:bodyPr>
          <a:lstStyle/>
          <a:p>
            <a:pPr lvl="0" algn="just">
              <a:lnSpc>
                <a:spcPct val="107000"/>
              </a:lnSpc>
              <a:spcAft>
                <a:spcPts val="800"/>
              </a:spcAft>
            </a:pPr>
            <a:r>
              <a:rPr lang="it-IT" sz="2000" b="1" kern="100">
                <a:solidFill>
                  <a:srgbClr val="00B0F0"/>
                </a:solidFill>
                <a:ea typeface="Aptos" panose="020B0004020202020204" pitchFamily="34" charset="0"/>
                <a:cs typeface="Calibri"/>
              </a:rPr>
              <a:t>NOVEMBRE 2024 </a:t>
            </a:r>
            <a:r>
              <a:rPr lang="it-IT" sz="2000" kern="100">
                <a:ea typeface="Aptos" panose="020B0004020202020204" pitchFamily="34" charset="0"/>
                <a:cs typeface="Calibri"/>
              </a:rPr>
              <a:t>Primo incontro del Corso di formazione su S.O.F.I.A. per le scuole iscritte a cura dell’Ufficio Scuola di UNICEF Italia</a:t>
            </a:r>
          </a:p>
          <a:p>
            <a:pPr algn="just">
              <a:lnSpc>
                <a:spcPct val="107000"/>
              </a:lnSpc>
              <a:spcAft>
                <a:spcPts val="800"/>
              </a:spcAft>
            </a:pPr>
            <a:endParaRPr lang="it-IT" sz="2000" kern="100">
              <a:solidFill>
                <a:srgbClr val="000000"/>
              </a:solidFill>
              <a:ea typeface="Aptos" panose="020B0004020202020204" pitchFamily="34" charset="0"/>
              <a:cs typeface="Calibri"/>
            </a:endParaRPr>
          </a:p>
          <a:p>
            <a:pPr algn="just">
              <a:lnSpc>
                <a:spcPct val="107000"/>
              </a:lnSpc>
              <a:spcAft>
                <a:spcPts val="800"/>
              </a:spcAft>
            </a:pPr>
            <a:r>
              <a:rPr lang="it-IT" sz="2000" b="1" kern="100">
                <a:solidFill>
                  <a:srgbClr val="00B0F0"/>
                </a:solidFill>
                <a:ea typeface="Aptos" panose="020B0004020202020204" pitchFamily="34" charset="0"/>
                <a:cs typeface="Calibri"/>
              </a:rPr>
              <a:t>GENNAIO</a:t>
            </a:r>
            <a:r>
              <a:rPr lang="it-IT" sz="2000" b="1" kern="100">
                <a:solidFill>
                  <a:srgbClr val="00B0F0"/>
                </a:solidFill>
                <a:effectLst/>
                <a:ea typeface="Aptos" panose="020B0004020202020204" pitchFamily="34" charset="0"/>
                <a:cs typeface="Calibri"/>
              </a:rPr>
              <a:t> 2025</a:t>
            </a:r>
            <a:r>
              <a:rPr lang="it-IT" sz="2000" b="1" kern="100">
                <a:solidFill>
                  <a:srgbClr val="00B0F0"/>
                </a:solidFill>
                <a:ea typeface="Aptos" panose="020B0004020202020204" pitchFamily="34" charset="0"/>
                <a:cs typeface="Calibri"/>
              </a:rPr>
              <a:t> </a:t>
            </a:r>
          </a:p>
          <a:p>
            <a:pPr marL="342900" indent="-342900" algn="just">
              <a:lnSpc>
                <a:spcPct val="107000"/>
              </a:lnSpc>
              <a:spcAft>
                <a:spcPts val="800"/>
              </a:spcAft>
              <a:buFontTx/>
              <a:buChar char="-"/>
            </a:pPr>
            <a:r>
              <a:rPr lang="it-IT" sz="2000" kern="100">
                <a:ea typeface="Aptos" panose="020B0004020202020204" pitchFamily="34" charset="0"/>
                <a:cs typeface="Calibri"/>
              </a:rPr>
              <a:t>Incontro</a:t>
            </a:r>
            <a:r>
              <a:rPr lang="it-IT" sz="2000" kern="100">
                <a:effectLst/>
                <a:ea typeface="Aptos" panose="020B0004020202020204" pitchFamily="34" charset="0"/>
                <a:cs typeface="Calibri"/>
              </a:rPr>
              <a:t> on line </a:t>
            </a:r>
            <a:r>
              <a:rPr lang="it-IT" sz="2000" kern="100">
                <a:ea typeface="Aptos" panose="020B0004020202020204" pitchFamily="34" charset="0"/>
                <a:cs typeface="Calibri"/>
              </a:rPr>
              <a:t>rivolto</a:t>
            </a:r>
            <a:r>
              <a:rPr lang="it-IT" sz="2000" kern="100">
                <a:effectLst/>
                <a:ea typeface="Aptos" panose="020B0004020202020204" pitchFamily="34" charset="0"/>
                <a:cs typeface="Calibri"/>
              </a:rPr>
              <a:t> a</a:t>
            </a:r>
            <a:r>
              <a:rPr lang="it-IT" sz="2000" kern="100">
                <a:ea typeface="Aptos" panose="020B0004020202020204" pitchFamily="34" charset="0"/>
                <a:cs typeface="Calibri"/>
              </a:rPr>
              <a:t>gli </a:t>
            </a:r>
            <a:r>
              <a:rPr lang="it-IT" sz="2000" kern="100">
                <a:effectLst/>
                <a:ea typeface="Aptos" panose="020B0004020202020204" pitchFamily="34" charset="0"/>
                <a:cs typeface="Calibri"/>
              </a:rPr>
              <a:t> studenti e studentesse </a:t>
            </a:r>
            <a:r>
              <a:rPr lang="it-IT" sz="2000" kern="100">
                <a:solidFill>
                  <a:srgbClr val="00B0F0"/>
                </a:solidFill>
                <a:effectLst/>
                <a:ea typeface="Aptos" panose="020B0004020202020204" pitchFamily="34" charset="0"/>
                <a:cs typeface="Calibri"/>
              </a:rPr>
              <a:t>referenti dei Gruppi di Partecipazione </a:t>
            </a:r>
            <a:r>
              <a:rPr lang="it-IT" sz="2000" kern="100">
                <a:solidFill>
                  <a:srgbClr val="00B0F0"/>
                </a:solidFill>
                <a:ea typeface="Aptos" panose="020B0004020202020204" pitchFamily="34" charset="0"/>
                <a:cs typeface="Calibri"/>
              </a:rPr>
              <a:t>per i</a:t>
            </a:r>
            <a:r>
              <a:rPr lang="it-IT" sz="2000" kern="100">
                <a:solidFill>
                  <a:srgbClr val="00B0F0"/>
                </a:solidFill>
                <a:effectLst/>
                <a:ea typeface="Aptos" panose="020B0004020202020204" pitchFamily="34" charset="0"/>
                <a:cs typeface="Calibri"/>
              </a:rPr>
              <a:t> Diritti</a:t>
            </a:r>
            <a:r>
              <a:rPr lang="it-IT" sz="2000" kern="100">
                <a:effectLst/>
                <a:ea typeface="Aptos" panose="020B0004020202020204" pitchFamily="34" charset="0"/>
                <a:cs typeface="Calibri"/>
              </a:rPr>
              <a:t> delle Scuole Secondarie a cura dell’Ufficio scuola</a:t>
            </a:r>
          </a:p>
          <a:p>
            <a:pPr marL="342900" indent="-342900" algn="just">
              <a:lnSpc>
                <a:spcPct val="107000"/>
              </a:lnSpc>
              <a:spcAft>
                <a:spcPts val="800"/>
              </a:spcAft>
              <a:buFontTx/>
              <a:buChar char="-"/>
            </a:pPr>
            <a:r>
              <a:rPr lang="it-IT" sz="2000" kern="100">
                <a:ea typeface="Aptos" panose="020B0004020202020204" pitchFamily="34" charset="0"/>
                <a:cs typeface="Calibri"/>
              </a:rPr>
              <a:t>Secondo incontro del Corso di formazione su S.O.F.I.A. per le scuole iscritte a cura dell’Ufficio Scuola di UNICEF Italia</a:t>
            </a:r>
          </a:p>
          <a:p>
            <a:pPr marL="342900" indent="-342900" algn="just">
              <a:lnSpc>
                <a:spcPct val="107000"/>
              </a:lnSpc>
              <a:spcAft>
                <a:spcPts val="800"/>
              </a:spcAft>
              <a:buFontTx/>
              <a:buChar char="-"/>
            </a:pPr>
            <a:endParaRPr lang="it-IT" sz="2000" kern="100">
              <a:ea typeface="Aptos" panose="020B0004020202020204" pitchFamily="34" charset="0"/>
              <a:cs typeface="Calibri" panose="020F0502020204030204" pitchFamily="34" charset="0"/>
            </a:endParaRPr>
          </a:p>
          <a:p>
            <a:pPr algn="just"/>
            <a:r>
              <a:rPr lang="it-IT" sz="2000" b="1" kern="100">
                <a:solidFill>
                  <a:srgbClr val="00B0F0"/>
                </a:solidFill>
                <a:ea typeface="Aptos" panose="020B0004020202020204" pitchFamily="34" charset="0"/>
                <a:cs typeface="Calibri"/>
              </a:rPr>
              <a:t>MAGGIO 2025 </a:t>
            </a:r>
            <a:r>
              <a:rPr lang="it-IT" sz="2000" kern="100">
                <a:effectLst/>
                <a:ea typeface="Aptos" panose="020B0004020202020204" pitchFamily="34" charset="0"/>
                <a:cs typeface="Calibri"/>
              </a:rPr>
              <a:t>Terzo incontro </a:t>
            </a:r>
            <a:r>
              <a:rPr lang="it-IT" sz="2000" kern="100">
                <a:ea typeface="Aptos" panose="020B0004020202020204" pitchFamily="34" charset="0"/>
                <a:cs typeface="Calibri"/>
              </a:rPr>
              <a:t>del Corso di formazione su S.O.F.I.A. per le scuole iscritte a cura dell’Ufficio Scuola di UNICEF Italia</a:t>
            </a:r>
            <a:endParaRPr lang="it-IT" sz="2000" kern="100">
              <a:effectLst/>
              <a:ea typeface="Aptos" panose="020B0004020202020204" pitchFamily="34" charset="0"/>
              <a:cs typeface="Calibri"/>
            </a:endParaRPr>
          </a:p>
          <a:p>
            <a:pPr algn="just"/>
            <a:endParaRPr kumimoji="0" lang="it-IT" sz="2000" i="0" u="none" strike="noStrike" kern="1200" cap="none" spc="0" normalizeH="0" baseline="0" noProof="0">
              <a:ln>
                <a:noFill/>
              </a:ln>
              <a:effectLst/>
              <a:uLnTx/>
              <a:uFillTx/>
              <a:ea typeface="Times New Roman" panose="02020603050405020304" pitchFamily="18" charset="0"/>
              <a:cs typeface="+mn-cs"/>
            </a:endParaRPr>
          </a:p>
          <a:p>
            <a:pPr marL="285750" indent="-285750" defTabSz="914400">
              <a:buFontTx/>
              <a:buChar char="-"/>
              <a:defRPr/>
            </a:pPr>
            <a:endParaRPr kumimoji="0" lang="it-IT" sz="2000" i="0" u="none" strike="noStrike" kern="1200" cap="none" spc="0" normalizeH="0" baseline="0" noProof="0">
              <a:ln>
                <a:noFill/>
              </a:ln>
              <a:effectLst/>
              <a:uLnTx/>
              <a:uFillTx/>
              <a:ea typeface="Times New Roman" panose="02020603050405020304" pitchFamily="18" charset="0"/>
              <a:cs typeface="+mn-cs"/>
            </a:endParaRPr>
          </a:p>
          <a:p>
            <a:pPr algn="ctr"/>
            <a:endParaRPr lang="it-IT" sz="2400"/>
          </a:p>
        </p:txBody>
      </p:sp>
      <p:pic>
        <p:nvPicPr>
          <p:cNvPr id="15" name="Immagine 14">
            <a:extLst>
              <a:ext uri="{FF2B5EF4-FFF2-40B4-BE49-F238E27FC236}">
                <a16:creationId xmlns:a16="http://schemas.microsoft.com/office/drawing/2014/main" id="{8090E80B-570C-73FF-6F9E-60C4230F4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 y="6496330"/>
            <a:ext cx="5578763" cy="361670"/>
          </a:xfrm>
          <a:prstGeom prst="rect">
            <a:avLst/>
          </a:prstGeom>
        </p:spPr>
      </p:pic>
      <p:pic>
        <p:nvPicPr>
          <p:cNvPr id="16" name="Immagine 15">
            <a:extLst>
              <a:ext uri="{FF2B5EF4-FFF2-40B4-BE49-F238E27FC236}">
                <a16:creationId xmlns:a16="http://schemas.microsoft.com/office/drawing/2014/main" id="{17AE19FF-490C-804F-3976-3A217284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 y="0"/>
            <a:ext cx="5578763" cy="361670"/>
          </a:xfrm>
          <a:prstGeom prst="rect">
            <a:avLst/>
          </a:prstGeom>
        </p:spPr>
      </p:pic>
    </p:spTree>
    <p:extLst>
      <p:ext uri="{BB962C8B-B14F-4D97-AF65-F5344CB8AC3E}">
        <p14:creationId xmlns:p14="http://schemas.microsoft.com/office/powerpoint/2010/main" val="4117994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532533" y="5887630"/>
            <a:ext cx="1437217" cy="875120"/>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0" y="0"/>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0EF01747-8AB9-5736-DE35-7C762CDB6001}"/>
              </a:ext>
            </a:extLst>
          </p:cNvPr>
          <p:cNvSpPr txBox="1"/>
          <p:nvPr/>
        </p:nvSpPr>
        <p:spPr>
          <a:xfrm>
            <a:off x="314036" y="1099127"/>
            <a:ext cx="4765964" cy="1446550"/>
          </a:xfrm>
          <a:prstGeom prst="rect">
            <a:avLst/>
          </a:prstGeom>
          <a:noFill/>
        </p:spPr>
        <p:txBody>
          <a:bodyPr wrap="square" rtlCol="0">
            <a:spAutoFit/>
          </a:bodyPr>
          <a:lstStyle/>
          <a:p>
            <a:pPr>
              <a:defRPr/>
            </a:pPr>
            <a:endParaRPr kumimoji="0" lang="en-US" sz="4400" i="0" u="none" strike="noStrike" kern="1200" cap="none" spc="0" normalizeH="0" baseline="0" noProof="0">
              <a:ln>
                <a:noFill/>
              </a:ln>
              <a:solidFill>
                <a:schemeClr val="bg1"/>
              </a:solidFill>
              <a:effectLst/>
              <a:uLnTx/>
              <a:uFillTx/>
              <a:latin typeface="+mn-lt"/>
              <a:ea typeface="+mj-ea"/>
              <a:cs typeface="Arial" panose="020B0604020202020204" pitchFamily="34" charset="0"/>
            </a:endParaRPr>
          </a:p>
          <a:p>
            <a:endParaRPr lang="it-IT" sz="4400">
              <a:solidFill>
                <a:schemeClr val="bg1"/>
              </a:solidFill>
            </a:endParaRPr>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84910" y="593436"/>
            <a:ext cx="4498109" cy="1015663"/>
          </a:xfrm>
          <a:prstGeom prst="rect">
            <a:avLst/>
          </a:prstGeom>
          <a:noFill/>
        </p:spPr>
        <p:txBody>
          <a:bodyPr wrap="square" rtlCol="0">
            <a:spAutoFit/>
          </a:bodyPr>
          <a:lstStyle/>
          <a:p>
            <a:endParaRPr lang="it-IT" sz="4000">
              <a:solidFill>
                <a:schemeClr val="bg1"/>
              </a:solidFill>
            </a:endParaRPr>
          </a:p>
          <a:p>
            <a:pPr algn="ctr"/>
            <a:endParaRPr lang="it-IT" sz="2000">
              <a:solidFill>
                <a:schemeClr val="bg1"/>
              </a:solidFill>
            </a:endParaRPr>
          </a:p>
        </p:txBody>
      </p:sp>
      <p:sp>
        <p:nvSpPr>
          <p:cNvPr id="6" name="CasellaDiTesto 5">
            <a:extLst>
              <a:ext uri="{FF2B5EF4-FFF2-40B4-BE49-F238E27FC236}">
                <a16:creationId xmlns:a16="http://schemas.microsoft.com/office/drawing/2014/main" id="{EB30F1F1-9DFB-5183-2AD5-BAA1D6DF2FC8}"/>
              </a:ext>
            </a:extLst>
          </p:cNvPr>
          <p:cNvSpPr txBox="1"/>
          <p:nvPr/>
        </p:nvSpPr>
        <p:spPr>
          <a:xfrm>
            <a:off x="138545" y="593436"/>
            <a:ext cx="5116946" cy="5170646"/>
          </a:xfrm>
          <a:prstGeom prst="rect">
            <a:avLst/>
          </a:prstGeom>
          <a:noFill/>
        </p:spPr>
        <p:txBody>
          <a:bodyPr wrap="square" lIns="91440" tIns="45720" rIns="91440" bIns="45720" rtlCol="0" anchor="t">
            <a:spAutoFit/>
          </a:bodyPr>
          <a:lstStyle/>
          <a:p>
            <a:pPr algn="ctr"/>
            <a:r>
              <a:rPr lang="it-IT" sz="4000">
                <a:solidFill>
                  <a:schemeClr val="bg1"/>
                </a:solidFill>
              </a:rPr>
              <a:t>Gli obiettivi del Programma</a:t>
            </a:r>
          </a:p>
          <a:p>
            <a:pPr algn="ctr"/>
            <a:endParaRPr lang="it-IT" sz="4000">
              <a:solidFill>
                <a:schemeClr val="bg1"/>
              </a:solidFill>
            </a:endParaRPr>
          </a:p>
          <a:p>
            <a:pPr algn="ctr"/>
            <a:r>
              <a:rPr lang="it-IT" sz="3000">
                <a:solidFill>
                  <a:schemeClr val="bg1"/>
                </a:solidFill>
              </a:rPr>
              <a:t>Per garantire che il Programma venga realizzato in maniera coerente con le sue finalità globali sono stati individuati 3 MACRO-OBIETTIVI  </a:t>
            </a:r>
            <a:endParaRPr lang="it-IT" sz="3000">
              <a:solidFill>
                <a:schemeClr val="bg1"/>
              </a:solidFill>
              <a:cs typeface="Calibri"/>
            </a:endParaRPr>
          </a:p>
          <a:p>
            <a:pPr algn="ctr"/>
            <a:r>
              <a:rPr lang="it-IT" sz="3000">
                <a:solidFill>
                  <a:schemeClr val="bg1"/>
                </a:solidFill>
              </a:rPr>
              <a:t>da raggiungere per le Scuole aderenti </a:t>
            </a:r>
            <a:endParaRPr lang="it-IT" sz="3000">
              <a:solidFill>
                <a:schemeClr val="bg1"/>
              </a:solidFill>
              <a:cs typeface="Calibri"/>
            </a:endParaRPr>
          </a:p>
        </p:txBody>
      </p:sp>
      <p:sp>
        <p:nvSpPr>
          <p:cNvPr id="12" name="CasellaDiTesto 11">
            <a:extLst>
              <a:ext uri="{FF2B5EF4-FFF2-40B4-BE49-F238E27FC236}">
                <a16:creationId xmlns:a16="http://schemas.microsoft.com/office/drawing/2014/main" id="{D1C257EA-8BEA-7CBC-06E9-BB4FED860E91}"/>
              </a:ext>
            </a:extLst>
          </p:cNvPr>
          <p:cNvSpPr txBox="1"/>
          <p:nvPr/>
        </p:nvSpPr>
        <p:spPr>
          <a:xfrm>
            <a:off x="5812025" y="691282"/>
            <a:ext cx="6157725" cy="6001643"/>
          </a:xfrm>
          <a:prstGeom prst="rect">
            <a:avLst/>
          </a:prstGeom>
          <a:noFill/>
        </p:spPr>
        <p:txBody>
          <a:bodyPr wrap="square" lIns="91440" tIns="45720" rIns="91440" bIns="45720" rtlCol="0" anchor="t">
            <a:spAutoFit/>
          </a:bodyPr>
          <a:lstStyle/>
          <a:p>
            <a:pPr algn="just"/>
            <a:endParaRPr lang="it-IT" sz="2400" kern="100">
              <a:ea typeface="Aptos" panose="020B0004020202020204" pitchFamily="34" charset="0"/>
              <a:cs typeface="Arial" panose="020B0604020202020204" pitchFamily="34" charset="0"/>
            </a:endParaRPr>
          </a:p>
          <a:p>
            <a:pPr marL="457200" indent="-457200">
              <a:buFont typeface="+mj-lt"/>
              <a:buAutoNum type="arabicPeriod"/>
            </a:pPr>
            <a:r>
              <a:rPr lang="it-IT" sz="2400" kern="100">
                <a:ea typeface="Aptos" panose="020B0004020202020204" pitchFamily="34" charset="0"/>
                <a:cs typeface="Arial"/>
              </a:rPr>
              <a:t>PRIMO ANNO </a:t>
            </a:r>
          </a:p>
          <a:p>
            <a:r>
              <a:rPr lang="it-IT" sz="2400" kern="100">
                <a:solidFill>
                  <a:srgbClr val="00B0F0"/>
                </a:solidFill>
                <a:ea typeface="Aptos" panose="020B0004020202020204" pitchFamily="34" charset="0"/>
                <a:cs typeface="Arial"/>
              </a:rPr>
              <a:t>«Apprendere i diritti»</a:t>
            </a:r>
          </a:p>
          <a:p>
            <a:r>
              <a:rPr lang="it-IT" sz="2400" kern="100">
                <a:ea typeface="Aptos" panose="020B0004020202020204" pitchFamily="34" charset="0"/>
                <a:cs typeface="Arial"/>
              </a:rPr>
              <a:t>conoscendo quali sono e qual è la loro natura specifica e il loro corretto linguaggio </a:t>
            </a:r>
          </a:p>
          <a:p>
            <a:pPr marL="457200" indent="-457200">
              <a:buFont typeface="+mj-lt"/>
              <a:buAutoNum type="arabicPeriod"/>
            </a:pPr>
            <a:endParaRPr lang="it-IT" sz="2400" kern="100">
              <a:solidFill>
                <a:srgbClr val="000000"/>
              </a:solidFill>
              <a:ea typeface="Aptos" panose="020B0004020202020204" pitchFamily="34" charset="0"/>
              <a:cs typeface="Arial" panose="020B0604020202020204" pitchFamily="34" charset="0"/>
            </a:endParaRPr>
          </a:p>
          <a:p>
            <a:r>
              <a:rPr lang="it-IT" sz="2400" kern="100">
                <a:ea typeface="Aptos" panose="020B0004020202020204" pitchFamily="34" charset="0"/>
                <a:cs typeface="Arial"/>
              </a:rPr>
              <a:t>2. SECONDO ANNO </a:t>
            </a:r>
          </a:p>
          <a:p>
            <a:r>
              <a:rPr lang="it-IT" sz="2400" kern="100">
                <a:solidFill>
                  <a:srgbClr val="00B0F0"/>
                </a:solidFill>
                <a:ea typeface="Aptos" panose="020B0004020202020204" pitchFamily="34" charset="0"/>
                <a:cs typeface="Arial"/>
              </a:rPr>
              <a:t>«Apprendere ATTRAVERSO i diritti» </a:t>
            </a:r>
          </a:p>
          <a:p>
            <a:r>
              <a:rPr lang="it-IT" sz="2400" kern="100">
                <a:solidFill>
                  <a:srgbClr val="000000"/>
                </a:solidFill>
                <a:ea typeface="Aptos" panose="020B0004020202020204" pitchFamily="34" charset="0"/>
                <a:cs typeface="Arial"/>
              </a:rPr>
              <a:t>realizzando un ambiente scolastico e un’esperienza educativa che li tutela </a:t>
            </a:r>
          </a:p>
          <a:p>
            <a:pPr marL="457200" indent="-457200">
              <a:buFont typeface="+mj-lt"/>
              <a:buAutoNum type="arabicPeriod"/>
            </a:pPr>
            <a:endParaRPr lang="it-IT" sz="2400" kern="100">
              <a:solidFill>
                <a:srgbClr val="000000"/>
              </a:solidFill>
              <a:ea typeface="Aptos" panose="020B0004020202020204" pitchFamily="34" charset="0"/>
              <a:cs typeface="Arial" panose="020B0604020202020204" pitchFamily="34" charset="0"/>
            </a:endParaRPr>
          </a:p>
          <a:p>
            <a:r>
              <a:rPr lang="it-IT" sz="2400" kern="100">
                <a:ea typeface="Aptos" panose="020B0004020202020204" pitchFamily="34" charset="0"/>
                <a:cs typeface="Arial"/>
              </a:rPr>
              <a:t>3. TERZO ANNO </a:t>
            </a:r>
          </a:p>
          <a:p>
            <a:r>
              <a:rPr lang="it-IT" sz="2400" kern="100">
                <a:solidFill>
                  <a:srgbClr val="00B0F0"/>
                </a:solidFill>
                <a:ea typeface="Aptos" panose="020B0004020202020204" pitchFamily="34" charset="0"/>
                <a:cs typeface="Arial"/>
              </a:rPr>
              <a:t>«Apprendere PER i diritti» </a:t>
            </a:r>
          </a:p>
          <a:p>
            <a:r>
              <a:rPr lang="it-IT" sz="2400" kern="100">
                <a:solidFill>
                  <a:srgbClr val="000000"/>
                </a:solidFill>
                <a:ea typeface="Aptos" panose="020B0004020202020204" pitchFamily="34" charset="0"/>
                <a:cs typeface="Arial"/>
              </a:rPr>
              <a:t> promuovendoli e difendendoli per loro stessi e per le altre persone.  </a:t>
            </a:r>
            <a:endParaRPr lang="it-IT" sz="2400" kern="100">
              <a:ea typeface="Aptos" panose="020B0004020202020204" pitchFamily="34" charset="0"/>
              <a:cs typeface="Arial"/>
            </a:endParaRPr>
          </a:p>
          <a:p>
            <a:pPr algn="ctr"/>
            <a:endParaRPr lang="it-IT" sz="2400"/>
          </a:p>
        </p:txBody>
      </p:sp>
      <p:pic>
        <p:nvPicPr>
          <p:cNvPr id="15" name="Immagine 14">
            <a:extLst>
              <a:ext uri="{FF2B5EF4-FFF2-40B4-BE49-F238E27FC236}">
                <a16:creationId xmlns:a16="http://schemas.microsoft.com/office/drawing/2014/main" id="{8090E80B-570C-73FF-6F9E-60C4230F4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 y="6496330"/>
            <a:ext cx="5578763" cy="361670"/>
          </a:xfrm>
          <a:prstGeom prst="rect">
            <a:avLst/>
          </a:prstGeom>
        </p:spPr>
      </p:pic>
      <p:pic>
        <p:nvPicPr>
          <p:cNvPr id="16" name="Immagine 15">
            <a:extLst>
              <a:ext uri="{FF2B5EF4-FFF2-40B4-BE49-F238E27FC236}">
                <a16:creationId xmlns:a16="http://schemas.microsoft.com/office/drawing/2014/main" id="{17AE19FF-490C-804F-3976-3A217284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 y="0"/>
            <a:ext cx="5578763" cy="361670"/>
          </a:xfrm>
          <a:prstGeom prst="rect">
            <a:avLst/>
          </a:prstGeom>
        </p:spPr>
      </p:pic>
      <p:pic>
        <p:nvPicPr>
          <p:cNvPr id="7" name="Immagine 6" descr="Immagine che contiene cerchio, simbolo, Elementi grafici, logo&#10;&#10;Descrizione generata automaticamente">
            <a:extLst>
              <a:ext uri="{FF2B5EF4-FFF2-40B4-BE49-F238E27FC236}">
                <a16:creationId xmlns:a16="http://schemas.microsoft.com/office/drawing/2014/main" id="{A922B421-C210-E01E-49B4-DC46C2CCD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6182" y="179674"/>
            <a:ext cx="1671782" cy="1462810"/>
          </a:xfrm>
          <a:prstGeom prst="rect">
            <a:avLst/>
          </a:prstGeom>
        </p:spPr>
      </p:pic>
    </p:spTree>
    <p:extLst>
      <p:ext uri="{BB962C8B-B14F-4D97-AF65-F5344CB8AC3E}">
        <p14:creationId xmlns:p14="http://schemas.microsoft.com/office/powerpoint/2010/main" val="3496061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losione: 8 punte 7">
            <a:extLst>
              <a:ext uri="{FF2B5EF4-FFF2-40B4-BE49-F238E27FC236}">
                <a16:creationId xmlns:a16="http://schemas.microsoft.com/office/drawing/2014/main" id="{CE4C5C4A-12E0-79C0-C496-6CE4D92FE315}"/>
              </a:ext>
            </a:extLst>
          </p:cNvPr>
          <p:cNvSpPr/>
          <p:nvPr/>
        </p:nvSpPr>
        <p:spPr>
          <a:xfrm>
            <a:off x="9508639" y="-112422"/>
            <a:ext cx="2198451" cy="2548647"/>
          </a:xfrm>
          <a:prstGeom prst="irregularSeal1">
            <a:avLst/>
          </a:prstGeom>
          <a:solidFill>
            <a:srgbClr val="FFFF00"/>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532533" y="5887630"/>
            <a:ext cx="1437217" cy="875120"/>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0" y="6070"/>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0EF01747-8AB9-5736-DE35-7C762CDB6001}"/>
              </a:ext>
            </a:extLst>
          </p:cNvPr>
          <p:cNvSpPr txBox="1"/>
          <p:nvPr/>
        </p:nvSpPr>
        <p:spPr>
          <a:xfrm>
            <a:off x="314036" y="1099127"/>
            <a:ext cx="4765964" cy="1446550"/>
          </a:xfrm>
          <a:prstGeom prst="rect">
            <a:avLst/>
          </a:prstGeom>
          <a:noFill/>
        </p:spPr>
        <p:txBody>
          <a:bodyPr wrap="square" rtlCol="0">
            <a:spAutoFit/>
          </a:bodyPr>
          <a:lstStyle/>
          <a:p>
            <a:pPr>
              <a:defRPr/>
            </a:pPr>
            <a:endParaRPr kumimoji="0" lang="en-US" sz="4400" i="0" u="none" strike="noStrike" kern="1200" cap="none" spc="0" normalizeH="0" baseline="0" noProof="0">
              <a:ln>
                <a:noFill/>
              </a:ln>
              <a:solidFill>
                <a:schemeClr val="bg1"/>
              </a:solidFill>
              <a:effectLst/>
              <a:uLnTx/>
              <a:uFillTx/>
              <a:latin typeface="+mn-lt"/>
              <a:ea typeface="+mj-ea"/>
              <a:cs typeface="Arial" panose="020B0604020202020204" pitchFamily="34" charset="0"/>
            </a:endParaRPr>
          </a:p>
          <a:p>
            <a:endParaRPr lang="it-IT" sz="4400">
              <a:solidFill>
                <a:schemeClr val="bg1"/>
              </a:solidFill>
            </a:endParaRPr>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84910" y="593436"/>
            <a:ext cx="4498109" cy="1015663"/>
          </a:xfrm>
          <a:prstGeom prst="rect">
            <a:avLst/>
          </a:prstGeom>
          <a:noFill/>
        </p:spPr>
        <p:txBody>
          <a:bodyPr wrap="square" rtlCol="0">
            <a:spAutoFit/>
          </a:bodyPr>
          <a:lstStyle/>
          <a:p>
            <a:endParaRPr lang="it-IT" sz="4000">
              <a:solidFill>
                <a:schemeClr val="bg1"/>
              </a:solidFill>
            </a:endParaRPr>
          </a:p>
          <a:p>
            <a:pPr algn="ctr"/>
            <a:endParaRPr lang="it-IT" sz="2000">
              <a:solidFill>
                <a:schemeClr val="bg1"/>
              </a:solidFill>
            </a:endParaRPr>
          </a:p>
        </p:txBody>
      </p:sp>
      <p:sp>
        <p:nvSpPr>
          <p:cNvPr id="6" name="CasellaDiTesto 5">
            <a:extLst>
              <a:ext uri="{FF2B5EF4-FFF2-40B4-BE49-F238E27FC236}">
                <a16:creationId xmlns:a16="http://schemas.microsoft.com/office/drawing/2014/main" id="{EB30F1F1-9DFB-5183-2AD5-BAA1D6DF2FC8}"/>
              </a:ext>
            </a:extLst>
          </p:cNvPr>
          <p:cNvSpPr txBox="1"/>
          <p:nvPr/>
        </p:nvSpPr>
        <p:spPr>
          <a:xfrm>
            <a:off x="138545" y="2351178"/>
            <a:ext cx="5116946" cy="1446550"/>
          </a:xfrm>
          <a:prstGeom prst="rect">
            <a:avLst/>
          </a:prstGeom>
          <a:noFill/>
        </p:spPr>
        <p:txBody>
          <a:bodyPr wrap="square" rtlCol="0">
            <a:spAutoFit/>
          </a:bodyPr>
          <a:lstStyle/>
          <a:p>
            <a:pPr algn="ctr"/>
            <a:r>
              <a:rPr lang="it-IT" sz="4400">
                <a:solidFill>
                  <a:schemeClr val="bg1"/>
                </a:solidFill>
              </a:rPr>
              <a:t>Gli elementi di novità del Programma </a:t>
            </a:r>
          </a:p>
        </p:txBody>
      </p:sp>
      <p:sp>
        <p:nvSpPr>
          <p:cNvPr id="7" name="CasellaDiTesto 6">
            <a:extLst>
              <a:ext uri="{FF2B5EF4-FFF2-40B4-BE49-F238E27FC236}">
                <a16:creationId xmlns:a16="http://schemas.microsoft.com/office/drawing/2014/main" id="{329CE43A-D72E-3314-65BE-AA9D304CD9C6}"/>
              </a:ext>
            </a:extLst>
          </p:cNvPr>
          <p:cNvSpPr txBox="1"/>
          <p:nvPr/>
        </p:nvSpPr>
        <p:spPr>
          <a:xfrm>
            <a:off x="5889245" y="2056686"/>
            <a:ext cx="5795817" cy="4801314"/>
          </a:xfrm>
          <a:prstGeom prst="rect">
            <a:avLst/>
          </a:prstGeom>
          <a:noFill/>
        </p:spPr>
        <p:txBody>
          <a:bodyPr wrap="square" rtlCol="0">
            <a:spAutoFit/>
          </a:bodyPr>
          <a:lstStyle/>
          <a:p>
            <a:pPr algn="l"/>
            <a:endParaRPr lang="it-IT" sz="1800" b="0" i="0" u="none" strike="noStrike" baseline="0">
              <a:solidFill>
                <a:srgbClr val="000000"/>
              </a:solidFill>
              <a:latin typeface="Univers LT Std 45 Light"/>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i="0" u="none" strike="noStrike" kern="1200" cap="none" spc="0" normalizeH="0" baseline="0" noProof="0">
                <a:ln>
                  <a:noFill/>
                </a:ln>
                <a:effectLst/>
                <a:uLnTx/>
                <a:uFillTx/>
                <a:ea typeface="+mn-ea"/>
                <a:cs typeface="+mn-cs"/>
              </a:rPr>
              <a:t>L’implementazione del Programma </a:t>
            </a:r>
            <a:r>
              <a:rPr kumimoji="0" lang="it-IT" sz="1800" b="1" i="0" u="none" strike="noStrike" kern="1200" cap="none" spc="0" normalizeH="0" baseline="0" noProof="0">
                <a:ln>
                  <a:noFill/>
                </a:ln>
                <a:effectLst/>
                <a:uLnTx/>
                <a:uFillTx/>
                <a:ea typeface="+mn-ea"/>
                <a:cs typeface="+mn-cs"/>
              </a:rPr>
              <a:t>ha durata triennale </a:t>
            </a:r>
          </a:p>
          <a:p>
            <a:pPr marR="0" lvl="0" defTabSz="914400" rtl="0" eaLnBrk="1" fontAlgn="auto" latinLnBrk="0" hangingPunct="1">
              <a:lnSpc>
                <a:spcPct val="100000"/>
              </a:lnSpc>
              <a:spcBef>
                <a:spcPts val="0"/>
              </a:spcBef>
              <a:spcAft>
                <a:spcPts val="0"/>
              </a:spcAft>
              <a:buClrTx/>
              <a:buSzTx/>
              <a:tabLst/>
              <a:defRPr/>
            </a:pPr>
            <a:endParaRPr kumimoji="0" lang="it-IT" sz="1800" i="0" u="none" strike="noStrike" kern="1200" cap="none" spc="0" normalizeH="0" baseline="0" noProof="0">
              <a:ln>
                <a:noFill/>
              </a:ln>
              <a:effectLst/>
              <a:uLnTx/>
              <a:uFillTx/>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800" i="0" u="none" strike="noStrike" kern="1200" cap="none" spc="0" normalizeH="0" baseline="0" noProof="0">
                <a:ln>
                  <a:noFill/>
                </a:ln>
                <a:effectLst/>
                <a:uLnTx/>
                <a:uFillTx/>
                <a:ea typeface="+mn-ea"/>
                <a:cs typeface="+mn-cs"/>
              </a:rPr>
              <a:t>Non è prevista </a:t>
            </a:r>
            <a:r>
              <a:rPr lang="it-IT" sz="1800"/>
              <a:t>valutazione da parte di soggetti esterni (UNICEF-MIM)</a:t>
            </a:r>
            <a:endParaRPr kumimoji="0" lang="it-IT" sz="1800" i="0" u="none" strike="noStrike" kern="1200" cap="none" spc="0" normalizeH="0" baseline="0" noProof="0">
              <a:ln>
                <a:noFill/>
              </a:ln>
              <a:effectLst/>
              <a:uLnTx/>
              <a:uFillTx/>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i="0" u="none" strike="noStrike" kern="1200" cap="none" spc="0" normalizeH="0" baseline="0" noProof="0">
              <a:ln>
                <a:noFill/>
              </a:ln>
              <a:effectLst/>
              <a:uLnTx/>
              <a:uFillTx/>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it-IT" sz="1800"/>
              <a:t>L’impegno garantito dall’intera comunità scolastica viene riconosciuto dal Ministero dell’Istruzione e del Merito e dall’UNICEF Italia attraverso una lettera di ringraziamento</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it-IT" sz="1800"/>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it-IT" sz="1800"/>
              <a:t>Il Programma non prevede il rilascio di un attestato né di un riconoscimento</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1800" i="0" u="none" strike="noStrike" kern="1200" cap="none" spc="0" normalizeH="0" baseline="0" noProof="0">
              <a:ln>
                <a:noFill/>
              </a:ln>
              <a:effectLst/>
              <a:uLnTx/>
              <a:uFillTx/>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it-IT" sz="1800"/>
              <a:t>Il nuovo Programma non prevede per le scuole la possibilità di utilizzare il logo UNICEF</a:t>
            </a:r>
          </a:p>
          <a:p>
            <a:pPr algn="just"/>
            <a:endParaRPr lang="it-IT"/>
          </a:p>
        </p:txBody>
      </p:sp>
      <p:pic>
        <p:nvPicPr>
          <p:cNvPr id="14" name="Immagine 13">
            <a:extLst>
              <a:ext uri="{FF2B5EF4-FFF2-40B4-BE49-F238E27FC236}">
                <a16:creationId xmlns:a16="http://schemas.microsoft.com/office/drawing/2014/main" id="{FF3E7D11-B518-7E52-9BB4-EA15C0470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 y="6496330"/>
            <a:ext cx="5578763" cy="361670"/>
          </a:xfrm>
          <a:prstGeom prst="rect">
            <a:avLst/>
          </a:prstGeom>
        </p:spPr>
      </p:pic>
      <p:pic>
        <p:nvPicPr>
          <p:cNvPr id="15" name="Immagine 14">
            <a:extLst>
              <a:ext uri="{FF2B5EF4-FFF2-40B4-BE49-F238E27FC236}">
                <a16:creationId xmlns:a16="http://schemas.microsoft.com/office/drawing/2014/main" id="{13D5718C-52B1-E2F8-3FC9-EDFA34B1B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 y="0"/>
            <a:ext cx="5578763" cy="361670"/>
          </a:xfrm>
          <a:prstGeom prst="rect">
            <a:avLst/>
          </a:prstGeom>
        </p:spPr>
      </p:pic>
      <p:sp>
        <p:nvSpPr>
          <p:cNvPr id="9" name="CasellaDiTesto 8">
            <a:extLst>
              <a:ext uri="{FF2B5EF4-FFF2-40B4-BE49-F238E27FC236}">
                <a16:creationId xmlns:a16="http://schemas.microsoft.com/office/drawing/2014/main" id="{B05589D5-FC6B-FC6A-EAF3-2CCB951E8B7F}"/>
              </a:ext>
            </a:extLst>
          </p:cNvPr>
          <p:cNvSpPr txBox="1"/>
          <p:nvPr/>
        </p:nvSpPr>
        <p:spPr>
          <a:xfrm>
            <a:off x="9902608" y="837517"/>
            <a:ext cx="1410511" cy="523220"/>
          </a:xfrm>
          <a:prstGeom prst="rect">
            <a:avLst/>
          </a:prstGeom>
          <a:noFill/>
        </p:spPr>
        <p:txBody>
          <a:bodyPr wrap="square" rtlCol="0">
            <a:spAutoFit/>
          </a:bodyPr>
          <a:lstStyle/>
          <a:p>
            <a:pPr algn="ctr"/>
            <a:r>
              <a:rPr lang="it-IT" sz="2800" b="1">
                <a:solidFill>
                  <a:srgbClr val="0070C0"/>
                </a:solidFill>
              </a:rPr>
              <a:t>NOVITA’</a:t>
            </a:r>
          </a:p>
        </p:txBody>
      </p:sp>
    </p:spTree>
    <p:extLst>
      <p:ext uri="{BB962C8B-B14F-4D97-AF65-F5344CB8AC3E}">
        <p14:creationId xmlns:p14="http://schemas.microsoft.com/office/powerpoint/2010/main" val="418610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4ECB3-3B26-C439-62CD-FF4184CDE48E}"/>
            </a:ext>
          </a:extLst>
        </p:cNvPr>
        <p:cNvGrpSpPr/>
        <p:nvPr/>
      </p:nvGrpSpPr>
      <p:grpSpPr>
        <a:xfrm>
          <a:off x="0" y="0"/>
          <a:ext cx="0" cy="0"/>
          <a:chOff x="0" y="0"/>
          <a:chExt cx="0" cy="0"/>
        </a:xfrm>
      </p:grpSpPr>
      <p:pic>
        <p:nvPicPr>
          <p:cNvPr id="2" name="Immagine 7">
            <a:extLst>
              <a:ext uri="{FF2B5EF4-FFF2-40B4-BE49-F238E27FC236}">
                <a16:creationId xmlns:a16="http://schemas.microsoft.com/office/drawing/2014/main" id="{3BF73CEA-720C-9537-8A4E-302364155942}"/>
              </a:ext>
            </a:extLst>
          </p:cNvPr>
          <p:cNvPicPr>
            <a:picLocks noChangeAspect="1"/>
          </p:cNvPicPr>
          <p:nvPr/>
        </p:nvPicPr>
        <p:blipFill>
          <a:blip r:embed="rId2"/>
          <a:srcRect/>
          <a:stretch>
            <a:fillRect/>
          </a:stretch>
        </p:blipFill>
        <p:spPr bwMode="auto">
          <a:xfrm>
            <a:off x="10532533" y="5887630"/>
            <a:ext cx="1437217" cy="875120"/>
          </a:xfrm>
          <a:prstGeom prst="rect">
            <a:avLst/>
          </a:prstGeom>
          <a:noFill/>
          <a:ln w="9525">
            <a:noFill/>
            <a:miter lim="800000"/>
            <a:headEnd/>
            <a:tailEnd/>
          </a:ln>
        </p:spPr>
      </p:pic>
      <p:sp>
        <p:nvSpPr>
          <p:cNvPr id="4" name="CasellaDiTesto 3">
            <a:extLst>
              <a:ext uri="{FF2B5EF4-FFF2-40B4-BE49-F238E27FC236}">
                <a16:creationId xmlns:a16="http://schemas.microsoft.com/office/drawing/2014/main" id="{F31492AB-049A-2D7A-5F5B-78CF13B9030B}"/>
              </a:ext>
            </a:extLst>
          </p:cNvPr>
          <p:cNvSpPr txBox="1"/>
          <p:nvPr/>
        </p:nvSpPr>
        <p:spPr>
          <a:xfrm>
            <a:off x="314036" y="1099127"/>
            <a:ext cx="4765964" cy="1446550"/>
          </a:xfrm>
          <a:prstGeom prst="rect">
            <a:avLst/>
          </a:prstGeom>
          <a:noFill/>
        </p:spPr>
        <p:txBody>
          <a:bodyPr wrap="square" rtlCol="0">
            <a:spAutoFit/>
          </a:bodyPr>
          <a:lstStyle/>
          <a:p>
            <a:pPr>
              <a:defRPr/>
            </a:pPr>
            <a:endParaRPr kumimoji="0" lang="en-US" sz="4400" i="0" u="none" strike="noStrike" kern="1200" cap="none" spc="0" normalizeH="0" baseline="0" noProof="0">
              <a:ln>
                <a:noFill/>
              </a:ln>
              <a:solidFill>
                <a:schemeClr val="bg1"/>
              </a:solidFill>
              <a:effectLst/>
              <a:uLnTx/>
              <a:uFillTx/>
              <a:latin typeface="+mn-lt"/>
              <a:ea typeface="+mj-ea"/>
              <a:cs typeface="Arial" panose="020B0604020202020204" pitchFamily="34" charset="0"/>
            </a:endParaRPr>
          </a:p>
          <a:p>
            <a:endParaRPr lang="it-IT" sz="4400">
              <a:solidFill>
                <a:schemeClr val="bg1"/>
              </a:solidFill>
            </a:endParaRPr>
          </a:p>
        </p:txBody>
      </p:sp>
      <p:sp>
        <p:nvSpPr>
          <p:cNvPr id="5" name="CasellaDiTesto 4">
            <a:extLst>
              <a:ext uri="{FF2B5EF4-FFF2-40B4-BE49-F238E27FC236}">
                <a16:creationId xmlns:a16="http://schemas.microsoft.com/office/drawing/2014/main" id="{E88303F5-05B8-0A17-D6E8-C94FF92A70BD}"/>
              </a:ext>
            </a:extLst>
          </p:cNvPr>
          <p:cNvSpPr txBox="1"/>
          <p:nvPr/>
        </p:nvSpPr>
        <p:spPr>
          <a:xfrm>
            <a:off x="484910" y="593436"/>
            <a:ext cx="4498109" cy="1015663"/>
          </a:xfrm>
          <a:prstGeom prst="rect">
            <a:avLst/>
          </a:prstGeom>
          <a:noFill/>
        </p:spPr>
        <p:txBody>
          <a:bodyPr wrap="square" rtlCol="0">
            <a:spAutoFit/>
          </a:bodyPr>
          <a:lstStyle/>
          <a:p>
            <a:endParaRPr lang="it-IT" sz="4000">
              <a:solidFill>
                <a:schemeClr val="bg1"/>
              </a:solidFill>
            </a:endParaRPr>
          </a:p>
          <a:p>
            <a:pPr algn="ctr"/>
            <a:endParaRPr lang="it-IT" sz="2000">
              <a:solidFill>
                <a:schemeClr val="bg1"/>
              </a:solidFill>
            </a:endParaRPr>
          </a:p>
        </p:txBody>
      </p:sp>
      <p:pic>
        <p:nvPicPr>
          <p:cNvPr id="14" name="Immagine 13">
            <a:extLst>
              <a:ext uri="{FF2B5EF4-FFF2-40B4-BE49-F238E27FC236}">
                <a16:creationId xmlns:a16="http://schemas.microsoft.com/office/drawing/2014/main" id="{393FB139-9C8E-C880-21E0-9852D7382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 y="6496330"/>
            <a:ext cx="5578763" cy="361670"/>
          </a:xfrm>
          <a:prstGeom prst="rect">
            <a:avLst/>
          </a:prstGeom>
        </p:spPr>
      </p:pic>
      <p:pic>
        <p:nvPicPr>
          <p:cNvPr id="10" name="Immagine 9">
            <a:extLst>
              <a:ext uri="{FF2B5EF4-FFF2-40B4-BE49-F238E27FC236}">
                <a16:creationId xmlns:a16="http://schemas.microsoft.com/office/drawing/2014/main" id="{3753BDC6-3E70-F1C8-6316-ADFB6C4E404C}"/>
              </a:ext>
            </a:extLst>
          </p:cNvPr>
          <p:cNvPicPr>
            <a:picLocks noChangeAspect="1"/>
          </p:cNvPicPr>
          <p:nvPr/>
        </p:nvPicPr>
        <p:blipFill>
          <a:blip r:embed="rId4"/>
          <a:stretch>
            <a:fillRect/>
          </a:stretch>
        </p:blipFill>
        <p:spPr>
          <a:xfrm>
            <a:off x="-3554" y="0"/>
            <a:ext cx="12188445" cy="1263188"/>
          </a:xfrm>
          <a:prstGeom prst="rect">
            <a:avLst/>
          </a:prstGeom>
        </p:spPr>
      </p:pic>
      <p:pic>
        <p:nvPicPr>
          <p:cNvPr id="12" name="Segnaposto contenuto 5" descr="Immagine che contiene testo, schermata, software, Pagina Web&#10;&#10;Descrizione generata automaticamente">
            <a:extLst>
              <a:ext uri="{FF2B5EF4-FFF2-40B4-BE49-F238E27FC236}">
                <a16:creationId xmlns:a16="http://schemas.microsoft.com/office/drawing/2014/main" id="{B3977AE6-78CD-A5D8-DE30-3CD4468A78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24" y="1768879"/>
            <a:ext cx="8121384" cy="36972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CasellaDiTesto 12">
            <a:extLst>
              <a:ext uri="{FF2B5EF4-FFF2-40B4-BE49-F238E27FC236}">
                <a16:creationId xmlns:a16="http://schemas.microsoft.com/office/drawing/2014/main" id="{88594BE7-BFB9-C5EA-4DCC-23F5BDA06D14}"/>
              </a:ext>
            </a:extLst>
          </p:cNvPr>
          <p:cNvSpPr txBox="1"/>
          <p:nvPr/>
        </p:nvSpPr>
        <p:spPr>
          <a:xfrm>
            <a:off x="8745079" y="2971291"/>
            <a:ext cx="3112851" cy="2246769"/>
          </a:xfrm>
          <a:prstGeom prst="rect">
            <a:avLst/>
          </a:prstGeom>
          <a:noFill/>
          <a:ln w="38100">
            <a:solidFill>
              <a:srgbClr val="22C9DE"/>
            </a:solidFill>
          </a:ln>
        </p:spPr>
        <p:txBody>
          <a:bodyPr wrap="square" rtlCol="0">
            <a:spAutoFit/>
          </a:bodyPr>
          <a:lstStyle/>
          <a:p>
            <a:r>
              <a:rPr lang="it-IT" sz="2000"/>
              <a:t>In data 11 Luglio 2024 il nuovo Programma Scuola UNICEF e MIM è stato pubblicato e trasmesso nella Newsletter del Ministero e pubblicata sul sito del MIM</a:t>
            </a:r>
          </a:p>
        </p:txBody>
      </p:sp>
      <p:sp>
        <p:nvSpPr>
          <p:cNvPr id="17" name="CasellaDiTesto 16">
            <a:extLst>
              <a:ext uri="{FF2B5EF4-FFF2-40B4-BE49-F238E27FC236}">
                <a16:creationId xmlns:a16="http://schemas.microsoft.com/office/drawing/2014/main" id="{B36DE5CF-C984-4D1A-1B5D-84E3A966EC6A}"/>
              </a:ext>
            </a:extLst>
          </p:cNvPr>
          <p:cNvSpPr txBox="1"/>
          <p:nvPr/>
        </p:nvSpPr>
        <p:spPr>
          <a:xfrm>
            <a:off x="314036" y="5854870"/>
            <a:ext cx="10047622" cy="369332"/>
          </a:xfrm>
          <a:prstGeom prst="rect">
            <a:avLst/>
          </a:prstGeom>
          <a:noFill/>
        </p:spPr>
        <p:txBody>
          <a:bodyPr wrap="square">
            <a:spAutoFit/>
          </a:bodyPr>
          <a:lstStyle/>
          <a:p>
            <a:r>
              <a:rPr lang="it-IT">
                <a:hlinkClick r:id="rId6"/>
              </a:rPr>
              <a:t>"Scuole per i diritti dell'infanzia e dell'adolescenza UNICEF e Ministero dell'Istruzione e del Merito" </a:t>
            </a:r>
            <a:endParaRPr lang="it-IT"/>
          </a:p>
        </p:txBody>
      </p:sp>
    </p:spTree>
    <p:extLst>
      <p:ext uri="{BB962C8B-B14F-4D97-AF65-F5344CB8AC3E}">
        <p14:creationId xmlns:p14="http://schemas.microsoft.com/office/powerpoint/2010/main" val="2675759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532533" y="5887630"/>
            <a:ext cx="1437217" cy="875120"/>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0" y="0"/>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0EF01747-8AB9-5736-DE35-7C762CDB6001}"/>
              </a:ext>
            </a:extLst>
          </p:cNvPr>
          <p:cNvSpPr txBox="1"/>
          <p:nvPr/>
        </p:nvSpPr>
        <p:spPr>
          <a:xfrm>
            <a:off x="314036" y="1099127"/>
            <a:ext cx="4765964" cy="1446550"/>
          </a:xfrm>
          <a:prstGeom prst="rect">
            <a:avLst/>
          </a:prstGeom>
          <a:noFill/>
        </p:spPr>
        <p:txBody>
          <a:bodyPr wrap="square" rtlCol="0">
            <a:spAutoFit/>
          </a:bodyPr>
          <a:lstStyle/>
          <a:p>
            <a:pPr>
              <a:defRPr/>
            </a:pPr>
            <a:endParaRPr kumimoji="0" lang="en-US" sz="4400" i="0" u="none" strike="noStrike" kern="1200" cap="none" spc="0" normalizeH="0" baseline="0" noProof="0">
              <a:ln>
                <a:noFill/>
              </a:ln>
              <a:solidFill>
                <a:schemeClr val="bg1"/>
              </a:solidFill>
              <a:effectLst/>
              <a:uLnTx/>
              <a:uFillTx/>
              <a:latin typeface="+mn-lt"/>
              <a:ea typeface="+mj-ea"/>
              <a:cs typeface="Arial" panose="020B0604020202020204" pitchFamily="34" charset="0"/>
            </a:endParaRPr>
          </a:p>
          <a:p>
            <a:endParaRPr lang="it-IT" sz="4400">
              <a:solidFill>
                <a:schemeClr val="bg1"/>
              </a:solidFill>
            </a:endParaRPr>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84910" y="593436"/>
            <a:ext cx="4498109" cy="1015663"/>
          </a:xfrm>
          <a:prstGeom prst="rect">
            <a:avLst/>
          </a:prstGeom>
          <a:noFill/>
        </p:spPr>
        <p:txBody>
          <a:bodyPr wrap="square" rtlCol="0">
            <a:spAutoFit/>
          </a:bodyPr>
          <a:lstStyle/>
          <a:p>
            <a:endParaRPr lang="it-IT" sz="4000">
              <a:solidFill>
                <a:schemeClr val="bg1"/>
              </a:solidFill>
            </a:endParaRPr>
          </a:p>
          <a:p>
            <a:pPr algn="ctr"/>
            <a:endParaRPr lang="it-IT" sz="2000">
              <a:solidFill>
                <a:schemeClr val="bg1"/>
              </a:solidFill>
            </a:endParaRPr>
          </a:p>
        </p:txBody>
      </p:sp>
      <p:sp>
        <p:nvSpPr>
          <p:cNvPr id="6" name="CasellaDiTesto 5">
            <a:extLst>
              <a:ext uri="{FF2B5EF4-FFF2-40B4-BE49-F238E27FC236}">
                <a16:creationId xmlns:a16="http://schemas.microsoft.com/office/drawing/2014/main" id="{EB30F1F1-9DFB-5183-2AD5-BAA1D6DF2FC8}"/>
              </a:ext>
            </a:extLst>
          </p:cNvPr>
          <p:cNvSpPr txBox="1"/>
          <p:nvPr/>
        </p:nvSpPr>
        <p:spPr>
          <a:xfrm>
            <a:off x="138545" y="593436"/>
            <a:ext cx="5116946" cy="6186309"/>
          </a:xfrm>
          <a:prstGeom prst="rect">
            <a:avLst/>
          </a:prstGeom>
          <a:noFill/>
        </p:spPr>
        <p:txBody>
          <a:bodyPr wrap="square" rtlCol="0">
            <a:spAutoFit/>
          </a:bodyPr>
          <a:lstStyle/>
          <a:p>
            <a:pPr algn="ctr"/>
            <a:r>
              <a:rPr lang="it-IT" sz="4000">
                <a:solidFill>
                  <a:schemeClr val="bg1"/>
                </a:solidFill>
              </a:rPr>
              <a:t>Gli strumenti del Programma</a:t>
            </a:r>
          </a:p>
          <a:p>
            <a:pPr algn="ctr"/>
            <a:endParaRPr lang="it-IT" sz="4000">
              <a:solidFill>
                <a:schemeClr val="bg1"/>
              </a:solidFill>
            </a:endParaRPr>
          </a:p>
          <a:p>
            <a:pPr algn="ctr"/>
            <a:r>
              <a:rPr lang="it-IT" sz="2800" b="0" i="0" u="none" strike="noStrike" baseline="0">
                <a:solidFill>
                  <a:schemeClr val="bg1"/>
                </a:solidFill>
              </a:rPr>
              <a:t>Per definire le azioni importanti per la realizzazione del programma, UNICEF Italia mette a disposizione due strumenti specifici e altri materiali per la promozione dei diritti nei contesti educativi. </a:t>
            </a:r>
          </a:p>
          <a:p>
            <a:pPr algn="ctr"/>
            <a:endParaRPr lang="it-IT" sz="4000">
              <a:solidFill>
                <a:schemeClr val="bg1"/>
              </a:solidFill>
            </a:endParaRPr>
          </a:p>
          <a:p>
            <a:pPr algn="ctr"/>
            <a:r>
              <a:rPr lang="it-IT" sz="4000">
                <a:solidFill>
                  <a:schemeClr val="bg1"/>
                </a:solidFill>
              </a:rPr>
              <a:t> </a:t>
            </a:r>
          </a:p>
        </p:txBody>
      </p:sp>
      <p:pic>
        <p:nvPicPr>
          <p:cNvPr id="9" name="Immagine 8" descr="Immagine che contiene testo, Viso umano, vestiti, strumento di scrittura&#10;&#10;Descrizione generata automaticamente">
            <a:extLst>
              <a:ext uri="{FF2B5EF4-FFF2-40B4-BE49-F238E27FC236}">
                <a16:creationId xmlns:a16="http://schemas.microsoft.com/office/drawing/2014/main" id="{973E0556-5B51-0EAB-9F52-473487456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3454" y="233130"/>
            <a:ext cx="2686296" cy="3803862"/>
          </a:xfrm>
          <a:prstGeom prst="rect">
            <a:avLst/>
          </a:prstGeom>
        </p:spPr>
      </p:pic>
      <p:pic>
        <p:nvPicPr>
          <p:cNvPr id="11" name="Immagine 10" descr="Immagine che contiene testo, Viso umano, vestiti, persona&#10;&#10;Descrizione generata automaticamente">
            <a:extLst>
              <a:ext uri="{FF2B5EF4-FFF2-40B4-BE49-F238E27FC236}">
                <a16:creationId xmlns:a16="http://schemas.microsoft.com/office/drawing/2014/main" id="{B55FB1CA-0536-6564-D214-3FD6BFE473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1767" y="2814176"/>
            <a:ext cx="2699381" cy="3803862"/>
          </a:xfrm>
          <a:prstGeom prst="rect">
            <a:avLst/>
          </a:prstGeom>
        </p:spPr>
      </p:pic>
      <p:sp>
        <p:nvSpPr>
          <p:cNvPr id="12" name="CasellaDiTesto 11">
            <a:extLst>
              <a:ext uri="{FF2B5EF4-FFF2-40B4-BE49-F238E27FC236}">
                <a16:creationId xmlns:a16="http://schemas.microsoft.com/office/drawing/2014/main" id="{D1C257EA-8BEA-7CBC-06E9-BB4FED860E91}"/>
              </a:ext>
            </a:extLst>
          </p:cNvPr>
          <p:cNvSpPr txBox="1"/>
          <p:nvPr/>
        </p:nvSpPr>
        <p:spPr>
          <a:xfrm>
            <a:off x="6096000" y="1099127"/>
            <a:ext cx="2588155" cy="1200329"/>
          </a:xfrm>
          <a:prstGeom prst="rect">
            <a:avLst/>
          </a:prstGeom>
          <a:noFill/>
          <a:ln>
            <a:solidFill>
              <a:schemeClr val="accent1"/>
            </a:solidFill>
          </a:ln>
        </p:spPr>
        <p:txBody>
          <a:bodyPr wrap="square" rtlCol="0">
            <a:spAutoFit/>
          </a:bodyPr>
          <a:lstStyle/>
          <a:p>
            <a:pPr algn="ctr"/>
            <a:r>
              <a:rPr lang="it-IT" sz="2000"/>
              <a:t>Manuale operativo</a:t>
            </a:r>
          </a:p>
          <a:p>
            <a:pPr algn="ctr"/>
            <a:r>
              <a:rPr lang="it-IT" sz="2000"/>
              <a:t> </a:t>
            </a:r>
            <a:r>
              <a:rPr lang="it-IT" sz="12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unicef-manuale-operativo-scuole-per-i-diritti.pdf </a:t>
            </a:r>
            <a:endParaRPr lang="it-IT" sz="1200" kern="100">
              <a:effectLst/>
              <a:latin typeface="Aptos" panose="020B0004020202020204" pitchFamily="34" charset="0"/>
              <a:ea typeface="Aptos" panose="020B0004020202020204" pitchFamily="34" charset="0"/>
              <a:cs typeface="Times New Roman" panose="02020603050405020304" pitchFamily="18" charset="0"/>
            </a:endParaRPr>
          </a:p>
          <a:p>
            <a:pPr algn="ctr"/>
            <a:endParaRPr lang="it-IT" sz="2000"/>
          </a:p>
        </p:txBody>
      </p:sp>
      <p:sp>
        <p:nvSpPr>
          <p:cNvPr id="14" name="CasellaDiTesto 13">
            <a:extLst>
              <a:ext uri="{FF2B5EF4-FFF2-40B4-BE49-F238E27FC236}">
                <a16:creationId xmlns:a16="http://schemas.microsoft.com/office/drawing/2014/main" id="{741AF9A1-857E-2FC7-48BF-B75809B82925}"/>
              </a:ext>
            </a:extLst>
          </p:cNvPr>
          <p:cNvSpPr txBox="1"/>
          <p:nvPr/>
        </p:nvSpPr>
        <p:spPr>
          <a:xfrm>
            <a:off x="8651211" y="4150094"/>
            <a:ext cx="2753872" cy="2308324"/>
          </a:xfrm>
          <a:prstGeom prst="rect">
            <a:avLst/>
          </a:prstGeom>
          <a:noFill/>
          <a:ln>
            <a:solidFill>
              <a:schemeClr val="accent1"/>
            </a:solidFill>
          </a:ln>
        </p:spPr>
        <p:txBody>
          <a:bodyPr wrap="square" rtlCol="0">
            <a:spAutoFit/>
          </a:bodyPr>
          <a:lstStyle/>
          <a:p>
            <a:pPr algn="ctr"/>
            <a:r>
              <a:rPr lang="it-IT" sz="2000"/>
              <a:t>Toolkit per promuovere la partecipazione delle bambine, dei bambini e degli adolescenti nelle scuole </a:t>
            </a:r>
          </a:p>
          <a:p>
            <a:pPr algn="ctr"/>
            <a:r>
              <a:rPr lang="it-IT" sz="12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unicef-toolkit-promuovere-il-diritto-alla-partecipazione.pdf </a:t>
            </a:r>
            <a:endParaRPr lang="it-IT" sz="1200" kern="100">
              <a:effectLst/>
              <a:latin typeface="Aptos" panose="020B0004020202020204" pitchFamily="34" charset="0"/>
              <a:ea typeface="Aptos" panose="020B0004020202020204" pitchFamily="34" charset="0"/>
              <a:cs typeface="Times New Roman" panose="02020603050405020304" pitchFamily="18" charset="0"/>
            </a:endParaRPr>
          </a:p>
          <a:p>
            <a:pPr algn="ctr"/>
            <a:endParaRPr lang="it-IT" sz="2000"/>
          </a:p>
        </p:txBody>
      </p:sp>
      <p:pic>
        <p:nvPicPr>
          <p:cNvPr id="15" name="Immagine 14">
            <a:extLst>
              <a:ext uri="{FF2B5EF4-FFF2-40B4-BE49-F238E27FC236}">
                <a16:creationId xmlns:a16="http://schemas.microsoft.com/office/drawing/2014/main" id="{8090E80B-570C-73FF-6F9E-60C4230F44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4" y="6496330"/>
            <a:ext cx="5578763" cy="361670"/>
          </a:xfrm>
          <a:prstGeom prst="rect">
            <a:avLst/>
          </a:prstGeom>
        </p:spPr>
      </p:pic>
      <p:pic>
        <p:nvPicPr>
          <p:cNvPr id="16" name="Immagine 15">
            <a:extLst>
              <a:ext uri="{FF2B5EF4-FFF2-40B4-BE49-F238E27FC236}">
                <a16:creationId xmlns:a16="http://schemas.microsoft.com/office/drawing/2014/main" id="{17AE19FF-490C-804F-3976-3A21728497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5" y="0"/>
            <a:ext cx="5578763" cy="361670"/>
          </a:xfrm>
          <a:prstGeom prst="rect">
            <a:avLst/>
          </a:prstGeom>
        </p:spPr>
      </p:pic>
    </p:spTree>
    <p:extLst>
      <p:ext uri="{BB962C8B-B14F-4D97-AF65-F5344CB8AC3E}">
        <p14:creationId xmlns:p14="http://schemas.microsoft.com/office/powerpoint/2010/main" val="941230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rcRect/>
          <a:stretch>
            <a:fillRect/>
          </a:stretch>
        </p:blipFill>
        <p:spPr bwMode="auto">
          <a:xfrm>
            <a:off x="9987932" y="1135709"/>
            <a:ext cx="1389682" cy="1852910"/>
          </a:xfrm>
          <a:prstGeom prst="rect">
            <a:avLst/>
          </a:prstGeom>
          <a:noFill/>
          <a:ln w="9525">
            <a:noFill/>
            <a:miter lim="800000"/>
            <a:headEnd/>
            <a:tailEnd/>
          </a:ln>
        </p:spPr>
      </p:pic>
      <p:sp>
        <p:nvSpPr>
          <p:cNvPr id="16" name="Content Placeholder 2"/>
          <p:cNvSpPr txBox="1">
            <a:spLocks/>
          </p:cNvSpPr>
          <p:nvPr/>
        </p:nvSpPr>
        <p:spPr>
          <a:xfrm>
            <a:off x="6442075" y="3219795"/>
            <a:ext cx="5614987" cy="148734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spcAft>
                <a:spcPts val="800"/>
              </a:spcAft>
              <a:buNone/>
              <a:defRPr/>
            </a:pPr>
            <a:r>
              <a:rPr lang="it-IT" sz="1600">
                <a:solidFill>
                  <a:srgbClr val="A5551A"/>
                </a:solidFill>
                <a:latin typeface="Abadi" panose="020B0604020104020204" pitchFamily="34" charset="0"/>
              </a:rPr>
              <a:t>Articolo 42 CRC: "Gli Stati Parti si impegnano a far conoscere ampiamente i principi e le disposizioni della Convenzione, con mezzi appropriati e attivi, sia agli adulti che alle bambine, ai bambini e agli adolescenti"</a:t>
            </a:r>
            <a:endParaRPr lang="fr-FR" sz="1600">
              <a:solidFill>
                <a:srgbClr val="A5551A"/>
              </a:solidFill>
              <a:latin typeface="Abadi" panose="020B0604020104020204" pitchFamily="34" charset="0"/>
            </a:endParaRPr>
          </a:p>
        </p:txBody>
      </p:sp>
      <p:sp>
        <p:nvSpPr>
          <p:cNvPr id="19" name="Oval 18"/>
          <p:cNvSpPr/>
          <p:nvPr/>
        </p:nvSpPr>
        <p:spPr>
          <a:xfrm>
            <a:off x="6819288" y="1343599"/>
            <a:ext cx="2305051" cy="1590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err="1"/>
              <a:t>Obbligo</a:t>
            </a:r>
            <a:r>
              <a:rPr lang="en-GB" sz="2400"/>
              <a:t> </a:t>
            </a:r>
            <a:r>
              <a:rPr lang="en-GB" sz="2400" err="1"/>
              <a:t>legale</a:t>
            </a:r>
            <a:r>
              <a:rPr lang="en-GB" sz="2400"/>
              <a:t> </a:t>
            </a:r>
            <a:r>
              <a:rPr lang="en-GB" sz="2400" err="1"/>
              <a:t>degli</a:t>
            </a:r>
            <a:r>
              <a:rPr lang="en-GB" sz="2400"/>
              <a:t> </a:t>
            </a:r>
            <a:r>
              <a:rPr lang="en-GB" sz="2400" err="1"/>
              <a:t>Stati</a:t>
            </a:r>
            <a:r>
              <a:rPr lang="en-GB" sz="2400"/>
              <a:t> </a:t>
            </a:r>
          </a:p>
        </p:txBody>
      </p:sp>
      <p:sp>
        <p:nvSpPr>
          <p:cNvPr id="20" name="Oval 19"/>
          <p:cNvSpPr/>
          <p:nvPr/>
        </p:nvSpPr>
        <p:spPr>
          <a:xfrm>
            <a:off x="6819288" y="4899524"/>
            <a:ext cx="4254136" cy="117305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a:t>CRE nei contesti educativi: importante punto di ingresso</a:t>
            </a:r>
            <a:endParaRPr lang="en-GB" sz="2400"/>
          </a:p>
        </p:txBody>
      </p:sp>
      <p:sp>
        <p:nvSpPr>
          <p:cNvPr id="4" name="Down Arrow 10"/>
          <p:cNvSpPr/>
          <p:nvPr/>
        </p:nvSpPr>
        <p:spPr>
          <a:xfrm rot="16200000" flipH="1">
            <a:off x="5814218" y="1751251"/>
            <a:ext cx="563563" cy="692151"/>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p>
        </p:txBody>
      </p:sp>
      <p:sp>
        <p:nvSpPr>
          <p:cNvPr id="16392" name="CasellaDiTesto 4"/>
          <p:cNvSpPr txBox="1">
            <a:spLocks noChangeArrowheads="1"/>
          </p:cNvSpPr>
          <p:nvPr/>
        </p:nvSpPr>
        <p:spPr bwMode="auto">
          <a:xfrm>
            <a:off x="216628" y="1509476"/>
            <a:ext cx="5397501" cy="4985980"/>
          </a:xfrm>
          <a:prstGeom prst="rect">
            <a:avLst/>
          </a:prstGeom>
          <a:noFill/>
          <a:ln w="9525">
            <a:solidFill>
              <a:srgbClr val="22C9DE"/>
            </a:solidFill>
            <a:miter lim="800000"/>
            <a:headEnd/>
            <a:tailEnd/>
          </a:ln>
        </p:spPr>
        <p:txBody>
          <a:bodyPr wrap="square" lIns="91440" tIns="45720" rIns="91440" bIns="45720" anchor="t">
            <a:spAutoFit/>
          </a:bodyPr>
          <a:lstStyle/>
          <a:p>
            <a:pPr marL="342900" indent="-342900">
              <a:spcAft>
                <a:spcPts val="800"/>
              </a:spcAft>
              <a:buFont typeface="Arial" panose="020B0604020202020204" pitchFamily="34" charset="0"/>
              <a:buChar char="•"/>
            </a:pPr>
            <a:r>
              <a:rPr lang="it-IT" sz="2000">
                <a:latin typeface="Calibri"/>
                <a:cs typeface="Calibri"/>
              </a:rPr>
              <a:t>La Convenzione è il trattato internazionale sui diritti umani più ratificato</a:t>
            </a:r>
          </a:p>
          <a:p>
            <a:pPr marL="342900" indent="-342900">
              <a:spcAft>
                <a:spcPts val="800"/>
              </a:spcAft>
              <a:buFont typeface="Arial" panose="020B0604020202020204" pitchFamily="34" charset="0"/>
              <a:buChar char="•"/>
            </a:pPr>
            <a:endParaRPr lang="it-IT" sz="2000">
              <a:latin typeface="Calibri"/>
              <a:cs typeface="Calibri"/>
            </a:endParaRPr>
          </a:p>
          <a:p>
            <a:pPr marL="342900" indent="-342900">
              <a:spcAft>
                <a:spcPts val="800"/>
              </a:spcAft>
              <a:buFont typeface="Arial" panose="020B0604020202020204" pitchFamily="34" charset="0"/>
              <a:buChar char="•"/>
            </a:pPr>
            <a:r>
              <a:rPr lang="it-IT" sz="2000">
                <a:latin typeface="Calibri"/>
                <a:cs typeface="Calibri"/>
              </a:rPr>
              <a:t>Stabilisce i diritti umani per tutte le persone di minore età</a:t>
            </a:r>
          </a:p>
          <a:p>
            <a:pPr marL="342900" indent="-342900">
              <a:spcAft>
                <a:spcPts val="800"/>
              </a:spcAft>
              <a:buFont typeface="Arial" panose="020B0604020202020204" pitchFamily="34" charset="0"/>
              <a:buChar char="•"/>
            </a:pPr>
            <a:endParaRPr lang="it-IT" sz="2000">
              <a:latin typeface="Calibri"/>
              <a:cs typeface="Calibri"/>
            </a:endParaRPr>
          </a:p>
          <a:p>
            <a:pPr marL="342900" indent="-342900">
              <a:spcAft>
                <a:spcPts val="800"/>
              </a:spcAft>
              <a:buFont typeface="Arial" panose="020B0604020202020204" pitchFamily="34" charset="0"/>
              <a:buChar char="•"/>
            </a:pPr>
            <a:r>
              <a:rPr lang="it-IT" sz="2000">
                <a:latin typeface="Calibri"/>
                <a:cs typeface="Calibri"/>
              </a:rPr>
              <a:t>È rilevante non solo per bambine, bambini e adolescenti, ma anche per gli adulti e i governi</a:t>
            </a:r>
          </a:p>
          <a:p>
            <a:pPr marL="342900" indent="-342900">
              <a:spcAft>
                <a:spcPts val="800"/>
              </a:spcAft>
              <a:buFont typeface="Arial" panose="020B0604020202020204" pitchFamily="34" charset="0"/>
              <a:buChar char="•"/>
            </a:pPr>
            <a:endParaRPr lang="it-IT"/>
          </a:p>
          <a:p>
            <a:pPr marL="342900" indent="-342900">
              <a:spcAft>
                <a:spcPts val="800"/>
              </a:spcAft>
              <a:buFont typeface="Arial" panose="020B0604020202020204" pitchFamily="34" charset="0"/>
              <a:buChar char="•"/>
            </a:pPr>
            <a:r>
              <a:rPr lang="it-IT" sz="2000">
                <a:latin typeface="Calibri"/>
                <a:cs typeface="Calibri"/>
              </a:rPr>
              <a:t>Il punto di ingresso ideale per la diffusione di una cultura basata sui diritti è sicuramente una promozione attuata da coloro che lavorano con le persone di minore età - Rilevanza diretta per i contesti educativi</a:t>
            </a:r>
            <a:endParaRPr lang="fr-FR" sz="2000">
              <a:latin typeface="Calibri"/>
              <a:cs typeface="Calibri"/>
            </a:endParaRPr>
          </a:p>
        </p:txBody>
      </p:sp>
      <p:sp>
        <p:nvSpPr>
          <p:cNvPr id="16394" name="CasellaDiTesto 7"/>
          <p:cNvSpPr txBox="1">
            <a:spLocks noChangeArrowheads="1"/>
          </p:cNvSpPr>
          <p:nvPr/>
        </p:nvSpPr>
        <p:spPr bwMode="auto">
          <a:xfrm>
            <a:off x="9513890" y="6253165"/>
            <a:ext cx="2503487" cy="461665"/>
          </a:xfrm>
          <a:prstGeom prst="rect">
            <a:avLst/>
          </a:prstGeom>
          <a:solidFill>
            <a:schemeClr val="bg1"/>
          </a:solidFill>
          <a:ln w="9525">
            <a:noFill/>
            <a:miter lim="800000"/>
            <a:headEnd/>
            <a:tailEnd/>
          </a:ln>
        </p:spPr>
        <p:txBody>
          <a:bodyPr>
            <a:spAutoFit/>
          </a:bodyPr>
          <a:lstStyle/>
          <a:p>
            <a:endParaRPr lang="it-IT" sz="2400">
              <a:latin typeface="Calibri" pitchFamily="34" charset="0"/>
            </a:endParaRPr>
          </a:p>
        </p:txBody>
      </p:sp>
      <p:pic>
        <p:nvPicPr>
          <p:cNvPr id="16395" name="Immagine 8" descr="Immagine che contiene testo, Carattere, Elementi grafici, logo&#10;&#10;Descrizione generata automaticamente"/>
          <p:cNvPicPr>
            <a:picLocks noChangeAspect="1"/>
          </p:cNvPicPr>
          <p:nvPr/>
        </p:nvPicPr>
        <p:blipFill>
          <a:blip r:embed="rId3"/>
          <a:srcRect/>
          <a:stretch>
            <a:fillRect/>
          </a:stretch>
        </p:blipFill>
        <p:spPr bwMode="auto">
          <a:xfrm>
            <a:off x="10390189" y="5808663"/>
            <a:ext cx="1801812" cy="1098551"/>
          </a:xfrm>
          <a:prstGeom prst="rect">
            <a:avLst/>
          </a:prstGeom>
          <a:noFill/>
          <a:ln w="9525">
            <a:noFill/>
            <a:miter lim="800000"/>
            <a:headEnd/>
            <a:tailEnd/>
          </a:ln>
        </p:spPr>
      </p:pic>
      <p:sp>
        <p:nvSpPr>
          <p:cNvPr id="5" name="Titolo 4">
            <a:extLst>
              <a:ext uri="{FF2B5EF4-FFF2-40B4-BE49-F238E27FC236}">
                <a16:creationId xmlns:a16="http://schemas.microsoft.com/office/drawing/2014/main" id="{E2BE6703-C12A-C702-E6B1-BC3C066295D7}"/>
              </a:ext>
            </a:extLst>
          </p:cNvPr>
          <p:cNvSpPr txBox="1">
            <a:spLocks/>
          </p:cNvSpPr>
          <p:nvPr/>
        </p:nvSpPr>
        <p:spPr>
          <a:xfrm>
            <a:off x="1" y="-29705"/>
            <a:ext cx="12191999" cy="1027107"/>
          </a:xfrm>
          <a:prstGeom prst="rect">
            <a:avLst/>
          </a:prstGeom>
          <a:solidFill>
            <a:srgbClr val="00B0F0"/>
          </a:solidFill>
        </p:spPr>
        <p:txBody>
          <a:bodyPr lIns="91440" tIns="45720" rIns="91440" bIns="45720" anchor="t"/>
          <a:lstStyle>
            <a:lvl1pPr algn="l" defTabSz="685800" rtl="0" eaLnBrk="1" latinLnBrk="0" hangingPunct="1">
              <a:lnSpc>
                <a:spcPct val="90000"/>
              </a:lnSpc>
              <a:spcBef>
                <a:spcPct val="0"/>
              </a:spcBef>
              <a:buNone/>
              <a:defRPr sz="330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pPr algn="just"/>
            <a:r>
              <a:rPr lang="en-US" sz="3600">
                <a:solidFill>
                  <a:srgbClr val="FFFFFF"/>
                </a:solidFill>
                <a:latin typeface="+mn-lt"/>
                <a:cs typeface="Arial"/>
              </a:rPr>
              <a:t>La </a:t>
            </a:r>
            <a:r>
              <a:rPr lang="en-US" sz="3600" err="1">
                <a:solidFill>
                  <a:srgbClr val="FFFFFF"/>
                </a:solidFill>
                <a:latin typeface="+mn-lt"/>
                <a:cs typeface="Arial"/>
              </a:rPr>
              <a:t>Convenzione</a:t>
            </a:r>
            <a:r>
              <a:rPr lang="en-US" sz="3600">
                <a:solidFill>
                  <a:srgbClr val="FFFFFF"/>
                </a:solidFill>
                <a:latin typeface="+mn-lt"/>
                <a:cs typeface="Arial"/>
              </a:rPr>
              <a:t> sui </a:t>
            </a:r>
            <a:r>
              <a:rPr lang="en-US" sz="3600" err="1">
                <a:solidFill>
                  <a:srgbClr val="FFFFFF"/>
                </a:solidFill>
                <a:latin typeface="+mn-lt"/>
                <a:cs typeface="Arial"/>
              </a:rPr>
              <a:t>diritti</a:t>
            </a:r>
            <a:r>
              <a:rPr lang="en-US" sz="3600">
                <a:solidFill>
                  <a:srgbClr val="FFFFFF"/>
                </a:solidFill>
                <a:latin typeface="+mn-lt"/>
                <a:cs typeface="Arial"/>
              </a:rPr>
              <a:t> </a:t>
            </a:r>
            <a:r>
              <a:rPr lang="en-US" sz="3600" err="1">
                <a:solidFill>
                  <a:srgbClr val="FFFFFF"/>
                </a:solidFill>
                <a:latin typeface="+mn-lt"/>
                <a:cs typeface="Arial"/>
              </a:rPr>
              <a:t>dell’infanzia</a:t>
            </a:r>
            <a:r>
              <a:rPr lang="en-US" sz="3600">
                <a:solidFill>
                  <a:srgbClr val="FFFFFF"/>
                </a:solidFill>
                <a:latin typeface="+mn-lt"/>
                <a:cs typeface="Arial"/>
              </a:rPr>
              <a:t> e </a:t>
            </a:r>
            <a:r>
              <a:rPr lang="en-US" sz="3600" err="1">
                <a:solidFill>
                  <a:srgbClr val="FFFFFF"/>
                </a:solidFill>
                <a:latin typeface="+mn-lt"/>
                <a:cs typeface="Arial"/>
              </a:rPr>
              <a:t>dell’adolescenza</a:t>
            </a:r>
            <a:r>
              <a:rPr lang="en-US" sz="3600">
                <a:solidFill>
                  <a:srgbClr val="FFFFFF"/>
                </a:solidFill>
                <a:latin typeface="+mn-lt"/>
                <a:cs typeface="Arial"/>
              </a:rPr>
              <a:t> (CRC)</a:t>
            </a:r>
            <a:endParaRPr lang="it-IT" sz="3600">
              <a:solidFill>
                <a:srgbClr val="FFFFFF"/>
              </a:solidFill>
              <a:latin typeface="+mn-lt"/>
            </a:endParaRPr>
          </a:p>
        </p:txBody>
      </p:sp>
      <p:sp>
        <p:nvSpPr>
          <p:cNvPr id="2" name="Down Arrow 10">
            <a:extLst>
              <a:ext uri="{FF2B5EF4-FFF2-40B4-BE49-F238E27FC236}">
                <a16:creationId xmlns:a16="http://schemas.microsoft.com/office/drawing/2014/main" id="{0C3B175C-99B9-ED75-E02F-818A86453245}"/>
              </a:ext>
            </a:extLst>
          </p:cNvPr>
          <p:cNvSpPr/>
          <p:nvPr/>
        </p:nvSpPr>
        <p:spPr>
          <a:xfrm rot="16200000" flipH="1">
            <a:off x="5731967" y="5139973"/>
            <a:ext cx="563563" cy="692151"/>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532533" y="5887630"/>
            <a:ext cx="1437217" cy="875120"/>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0" y="0"/>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0EF01747-8AB9-5736-DE35-7C762CDB6001}"/>
              </a:ext>
            </a:extLst>
          </p:cNvPr>
          <p:cNvSpPr txBox="1"/>
          <p:nvPr/>
        </p:nvSpPr>
        <p:spPr>
          <a:xfrm>
            <a:off x="314036" y="1099127"/>
            <a:ext cx="4765964" cy="1446550"/>
          </a:xfrm>
          <a:prstGeom prst="rect">
            <a:avLst/>
          </a:prstGeom>
          <a:noFill/>
        </p:spPr>
        <p:txBody>
          <a:bodyPr wrap="square" rtlCol="0">
            <a:spAutoFit/>
          </a:bodyPr>
          <a:lstStyle/>
          <a:p>
            <a:pPr>
              <a:defRPr/>
            </a:pPr>
            <a:endParaRPr kumimoji="0" lang="en-US" sz="4400" i="0" u="none" strike="noStrike" kern="1200" cap="none" spc="0" normalizeH="0" baseline="0" noProof="0">
              <a:ln>
                <a:noFill/>
              </a:ln>
              <a:solidFill>
                <a:schemeClr val="bg1"/>
              </a:solidFill>
              <a:effectLst/>
              <a:uLnTx/>
              <a:uFillTx/>
              <a:latin typeface="+mn-lt"/>
              <a:ea typeface="+mj-ea"/>
              <a:cs typeface="Arial" panose="020B0604020202020204" pitchFamily="34" charset="0"/>
            </a:endParaRPr>
          </a:p>
          <a:p>
            <a:endParaRPr lang="it-IT" sz="4400">
              <a:solidFill>
                <a:schemeClr val="bg1"/>
              </a:solidFill>
            </a:endParaRPr>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84910" y="593436"/>
            <a:ext cx="4498109" cy="1015663"/>
          </a:xfrm>
          <a:prstGeom prst="rect">
            <a:avLst/>
          </a:prstGeom>
          <a:noFill/>
        </p:spPr>
        <p:txBody>
          <a:bodyPr wrap="square" rtlCol="0">
            <a:spAutoFit/>
          </a:bodyPr>
          <a:lstStyle/>
          <a:p>
            <a:endParaRPr lang="it-IT" sz="4000">
              <a:solidFill>
                <a:schemeClr val="bg1"/>
              </a:solidFill>
            </a:endParaRPr>
          </a:p>
          <a:p>
            <a:pPr algn="ctr"/>
            <a:endParaRPr lang="it-IT" sz="2000">
              <a:solidFill>
                <a:schemeClr val="bg1"/>
              </a:solidFill>
            </a:endParaRPr>
          </a:p>
        </p:txBody>
      </p:sp>
      <p:pic>
        <p:nvPicPr>
          <p:cNvPr id="9" name="Immagine 8" descr="Immagine che contiene testo, Viso umano, vestiti, strumento di scrittura&#10;&#10;Descrizione generata automaticamente">
            <a:extLst>
              <a:ext uri="{FF2B5EF4-FFF2-40B4-BE49-F238E27FC236}">
                <a16:creationId xmlns:a16="http://schemas.microsoft.com/office/drawing/2014/main" id="{973E0556-5B51-0EAB-9F52-473487456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249" y="1723766"/>
            <a:ext cx="3213537" cy="4550448"/>
          </a:xfrm>
          <a:prstGeom prst="rect">
            <a:avLst/>
          </a:prstGeom>
          <a:ln>
            <a:noFill/>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D1C257EA-8BEA-7CBC-06E9-BB4FED860E91}"/>
              </a:ext>
            </a:extLst>
          </p:cNvPr>
          <p:cNvSpPr txBox="1"/>
          <p:nvPr/>
        </p:nvSpPr>
        <p:spPr>
          <a:xfrm>
            <a:off x="314036" y="361670"/>
            <a:ext cx="5116367" cy="1661993"/>
          </a:xfrm>
          <a:prstGeom prst="rect">
            <a:avLst/>
          </a:prstGeom>
          <a:noFill/>
        </p:spPr>
        <p:txBody>
          <a:bodyPr wrap="square" rtlCol="0">
            <a:spAutoFit/>
          </a:bodyPr>
          <a:lstStyle/>
          <a:p>
            <a:pPr algn="ctr"/>
            <a:r>
              <a:rPr lang="it-IT" sz="2800">
                <a:solidFill>
                  <a:schemeClr val="bg1"/>
                </a:solidFill>
              </a:rPr>
              <a:t>Il Manuale operativo </a:t>
            </a:r>
          </a:p>
          <a:p>
            <a:pPr algn="ctr"/>
            <a:r>
              <a:rPr lang="it-IT" sz="2800">
                <a:solidFill>
                  <a:schemeClr val="bg1"/>
                </a:solidFill>
              </a:rPr>
              <a:t>per le scuole </a:t>
            </a:r>
          </a:p>
          <a:p>
            <a:pPr algn="ctr"/>
            <a:r>
              <a:rPr lang="it-IT" sz="1800" u="sng" kern="100">
                <a:solidFill>
                  <a:schemeClr val="bg1"/>
                </a:solidFill>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unicef-manuale-operativo-scuole-per-i-diritti.pdf </a:t>
            </a:r>
            <a:endParaRPr lang="it-IT"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endParaRPr lang="it-IT" sz="2800">
              <a:solidFill>
                <a:schemeClr val="bg1"/>
              </a:solidFill>
            </a:endParaRPr>
          </a:p>
        </p:txBody>
      </p:sp>
      <p:pic>
        <p:nvPicPr>
          <p:cNvPr id="15" name="Immagine 14">
            <a:extLst>
              <a:ext uri="{FF2B5EF4-FFF2-40B4-BE49-F238E27FC236}">
                <a16:creationId xmlns:a16="http://schemas.microsoft.com/office/drawing/2014/main" id="{8090E80B-570C-73FF-6F9E-60C4230F4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4" y="6496330"/>
            <a:ext cx="5578763" cy="361670"/>
          </a:xfrm>
          <a:prstGeom prst="rect">
            <a:avLst/>
          </a:prstGeom>
        </p:spPr>
      </p:pic>
      <p:pic>
        <p:nvPicPr>
          <p:cNvPr id="16" name="Immagine 15">
            <a:extLst>
              <a:ext uri="{FF2B5EF4-FFF2-40B4-BE49-F238E27FC236}">
                <a16:creationId xmlns:a16="http://schemas.microsoft.com/office/drawing/2014/main" id="{17AE19FF-490C-804F-3976-3A21728497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5" y="0"/>
            <a:ext cx="5578763" cy="361670"/>
          </a:xfrm>
          <a:prstGeom prst="rect">
            <a:avLst/>
          </a:prstGeom>
        </p:spPr>
      </p:pic>
      <p:sp>
        <p:nvSpPr>
          <p:cNvPr id="7" name="CasellaDiTesto 6">
            <a:extLst>
              <a:ext uri="{FF2B5EF4-FFF2-40B4-BE49-F238E27FC236}">
                <a16:creationId xmlns:a16="http://schemas.microsoft.com/office/drawing/2014/main" id="{6223A8C1-3211-260C-35DC-85EEDE488E69}"/>
              </a:ext>
            </a:extLst>
          </p:cNvPr>
          <p:cNvSpPr txBox="1"/>
          <p:nvPr/>
        </p:nvSpPr>
        <p:spPr>
          <a:xfrm>
            <a:off x="5837382" y="434109"/>
            <a:ext cx="6132368" cy="4062651"/>
          </a:xfrm>
          <a:prstGeom prst="rect">
            <a:avLst/>
          </a:prstGeom>
          <a:noFill/>
        </p:spPr>
        <p:txBody>
          <a:bodyPr wrap="square" lIns="91440" tIns="45720" rIns="91440" bIns="45720" rtlCol="0" anchor="t">
            <a:spAutoFit/>
          </a:bodyPr>
          <a:lstStyle/>
          <a:p>
            <a:r>
              <a:rPr lang="it-IT" sz="2400" b="1"/>
              <a:t>Sintesi dei contenuti e degli strumenti</a:t>
            </a:r>
          </a:p>
          <a:p>
            <a:endParaRPr lang="it-IT" sz="2400"/>
          </a:p>
          <a:p>
            <a:pPr marL="285750" indent="-285750">
              <a:buFontTx/>
              <a:buChar char="-"/>
            </a:pPr>
            <a:r>
              <a:rPr lang="it-IT" sz="2400"/>
              <a:t>Introduzione del Programma </a:t>
            </a:r>
            <a:endParaRPr lang="it-IT" sz="2400">
              <a:cs typeface="Calibri"/>
            </a:endParaRPr>
          </a:p>
          <a:p>
            <a:pPr marL="285750" indent="-285750">
              <a:buFontTx/>
              <a:buChar char="-"/>
            </a:pPr>
            <a:r>
              <a:rPr lang="it-IT" sz="2400"/>
              <a:t>Quadro di riferimento sulla Convenzione ONU sui diritti dell’infanzia e dell’adolescenza e su approccio basato sui diritti</a:t>
            </a:r>
            <a:endParaRPr lang="it-IT" sz="2400">
              <a:cs typeface="Calibri"/>
            </a:endParaRPr>
          </a:p>
          <a:p>
            <a:pPr marL="285750" indent="-285750">
              <a:buFontTx/>
              <a:buChar char="-"/>
            </a:pPr>
            <a:r>
              <a:rPr lang="it-IT" sz="2400"/>
              <a:t>Focus su Diritto alla Partecipazione di bambine, bambini e adolescenti</a:t>
            </a:r>
            <a:endParaRPr lang="it-IT" sz="2400">
              <a:cs typeface="Calibri"/>
            </a:endParaRPr>
          </a:p>
          <a:p>
            <a:pPr marL="285750" indent="-285750">
              <a:buFontTx/>
              <a:buChar char="-"/>
            </a:pPr>
            <a:r>
              <a:rPr lang="it-IT" sz="2400"/>
              <a:t>Descrizione del processo a livello operativo </a:t>
            </a:r>
            <a:endParaRPr lang="it-IT" sz="2400">
              <a:cs typeface="Calibri"/>
            </a:endParaRPr>
          </a:p>
          <a:p>
            <a:pPr marL="285750" indent="-285750">
              <a:buFontTx/>
              <a:buChar char="-"/>
            </a:pPr>
            <a:r>
              <a:rPr lang="it-IT" sz="2400"/>
              <a:t>Allegati </a:t>
            </a:r>
            <a:endParaRPr lang="it-IT" sz="2400">
              <a:cs typeface="Calibri"/>
            </a:endParaRPr>
          </a:p>
          <a:p>
            <a:pPr marL="285750" indent="-285750">
              <a:buFontTx/>
              <a:buChar char="-"/>
            </a:pPr>
            <a:endParaRPr lang="it-IT"/>
          </a:p>
        </p:txBody>
      </p:sp>
      <p:pic>
        <p:nvPicPr>
          <p:cNvPr id="10" name="Immagine 9" descr="Immagine che contiene giocattolo, plastica&#10;&#10;Descrizione generata automaticamente">
            <a:extLst>
              <a:ext uri="{FF2B5EF4-FFF2-40B4-BE49-F238E27FC236}">
                <a16:creationId xmlns:a16="http://schemas.microsoft.com/office/drawing/2014/main" id="{D5E63C3C-B034-A9E0-48D1-ED8386EB1C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0548" y="4177805"/>
            <a:ext cx="3810000" cy="2499360"/>
          </a:xfrm>
          <a:prstGeom prst="rect">
            <a:avLst/>
          </a:prstGeom>
        </p:spPr>
      </p:pic>
    </p:spTree>
    <p:extLst>
      <p:ext uri="{BB962C8B-B14F-4D97-AF65-F5344CB8AC3E}">
        <p14:creationId xmlns:p14="http://schemas.microsoft.com/office/powerpoint/2010/main" val="2428616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532533" y="5887630"/>
            <a:ext cx="1437217" cy="875120"/>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0" y="0"/>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0EF01747-8AB9-5736-DE35-7C762CDB6001}"/>
              </a:ext>
            </a:extLst>
          </p:cNvPr>
          <p:cNvSpPr txBox="1"/>
          <p:nvPr/>
        </p:nvSpPr>
        <p:spPr>
          <a:xfrm>
            <a:off x="314036" y="1099127"/>
            <a:ext cx="4765964" cy="1446550"/>
          </a:xfrm>
          <a:prstGeom prst="rect">
            <a:avLst/>
          </a:prstGeom>
          <a:noFill/>
        </p:spPr>
        <p:txBody>
          <a:bodyPr wrap="square" rtlCol="0">
            <a:spAutoFit/>
          </a:bodyPr>
          <a:lstStyle/>
          <a:p>
            <a:pPr>
              <a:defRPr/>
            </a:pPr>
            <a:endParaRPr kumimoji="0" lang="en-US" sz="4400" i="0" u="none" strike="noStrike" kern="1200" cap="none" spc="0" normalizeH="0" baseline="0" noProof="0">
              <a:ln>
                <a:noFill/>
              </a:ln>
              <a:solidFill>
                <a:schemeClr val="bg1"/>
              </a:solidFill>
              <a:effectLst/>
              <a:uLnTx/>
              <a:uFillTx/>
              <a:latin typeface="+mn-lt"/>
              <a:ea typeface="+mj-ea"/>
              <a:cs typeface="Arial" panose="020B0604020202020204" pitchFamily="34" charset="0"/>
            </a:endParaRPr>
          </a:p>
          <a:p>
            <a:endParaRPr lang="it-IT" sz="4400">
              <a:solidFill>
                <a:schemeClr val="bg1"/>
              </a:solidFill>
            </a:endParaRPr>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84910" y="593436"/>
            <a:ext cx="4498109" cy="1015663"/>
          </a:xfrm>
          <a:prstGeom prst="rect">
            <a:avLst/>
          </a:prstGeom>
          <a:noFill/>
        </p:spPr>
        <p:txBody>
          <a:bodyPr wrap="square" rtlCol="0">
            <a:spAutoFit/>
          </a:bodyPr>
          <a:lstStyle/>
          <a:p>
            <a:endParaRPr lang="it-IT" sz="4000">
              <a:solidFill>
                <a:schemeClr val="bg1"/>
              </a:solidFill>
            </a:endParaRPr>
          </a:p>
          <a:p>
            <a:pPr algn="ctr"/>
            <a:endParaRPr lang="it-IT" sz="2000">
              <a:solidFill>
                <a:schemeClr val="bg1"/>
              </a:solidFill>
            </a:endParaRPr>
          </a:p>
        </p:txBody>
      </p:sp>
      <p:sp>
        <p:nvSpPr>
          <p:cNvPr id="12" name="CasellaDiTesto 11">
            <a:extLst>
              <a:ext uri="{FF2B5EF4-FFF2-40B4-BE49-F238E27FC236}">
                <a16:creationId xmlns:a16="http://schemas.microsoft.com/office/drawing/2014/main" id="{D1C257EA-8BEA-7CBC-06E9-BB4FED860E91}"/>
              </a:ext>
            </a:extLst>
          </p:cNvPr>
          <p:cNvSpPr txBox="1"/>
          <p:nvPr/>
        </p:nvSpPr>
        <p:spPr>
          <a:xfrm>
            <a:off x="485446" y="454898"/>
            <a:ext cx="4363117" cy="1200329"/>
          </a:xfrm>
          <a:prstGeom prst="rect">
            <a:avLst/>
          </a:prstGeom>
          <a:noFill/>
        </p:spPr>
        <p:txBody>
          <a:bodyPr wrap="square" rtlCol="0">
            <a:spAutoFit/>
          </a:bodyPr>
          <a:lstStyle/>
          <a:p>
            <a:pPr algn="ctr"/>
            <a:r>
              <a:rPr lang="it-IT" sz="3600" b="1">
                <a:solidFill>
                  <a:schemeClr val="bg1"/>
                </a:solidFill>
              </a:rPr>
              <a:t>Le 5 FASI dell’iniziativa   </a:t>
            </a:r>
          </a:p>
        </p:txBody>
      </p:sp>
      <p:pic>
        <p:nvPicPr>
          <p:cNvPr id="15" name="Immagine 14">
            <a:extLst>
              <a:ext uri="{FF2B5EF4-FFF2-40B4-BE49-F238E27FC236}">
                <a16:creationId xmlns:a16="http://schemas.microsoft.com/office/drawing/2014/main" id="{8090E80B-570C-73FF-6F9E-60C4230F4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 y="6496330"/>
            <a:ext cx="5578763" cy="361670"/>
          </a:xfrm>
          <a:prstGeom prst="rect">
            <a:avLst/>
          </a:prstGeom>
        </p:spPr>
      </p:pic>
      <p:pic>
        <p:nvPicPr>
          <p:cNvPr id="16" name="Immagine 15">
            <a:extLst>
              <a:ext uri="{FF2B5EF4-FFF2-40B4-BE49-F238E27FC236}">
                <a16:creationId xmlns:a16="http://schemas.microsoft.com/office/drawing/2014/main" id="{17AE19FF-490C-804F-3976-3A217284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 y="0"/>
            <a:ext cx="5578763" cy="361670"/>
          </a:xfrm>
          <a:prstGeom prst="rect">
            <a:avLst/>
          </a:prstGeom>
        </p:spPr>
      </p:pic>
      <p:sp>
        <p:nvSpPr>
          <p:cNvPr id="6" name="CasellaDiTesto 5">
            <a:extLst>
              <a:ext uri="{FF2B5EF4-FFF2-40B4-BE49-F238E27FC236}">
                <a16:creationId xmlns:a16="http://schemas.microsoft.com/office/drawing/2014/main" id="{0D34D7AE-AD9A-DA61-C898-F6A2BE991DCE}"/>
              </a:ext>
            </a:extLst>
          </p:cNvPr>
          <p:cNvSpPr txBox="1"/>
          <p:nvPr/>
        </p:nvSpPr>
        <p:spPr>
          <a:xfrm>
            <a:off x="3555" y="1551096"/>
            <a:ext cx="5571654" cy="923330"/>
          </a:xfrm>
          <a:prstGeom prst="rect">
            <a:avLst/>
          </a:prstGeom>
          <a:noFill/>
        </p:spPr>
        <p:txBody>
          <a:bodyPr wrap="square" lIns="91440" tIns="45720" rIns="91440" bIns="45720" rtlCol="0" anchor="t">
            <a:spAutoFit/>
          </a:bodyPr>
          <a:lstStyle/>
          <a:p>
            <a:r>
              <a:rPr lang="it-IT">
                <a:solidFill>
                  <a:schemeClr val="bg1"/>
                </a:solidFill>
              </a:rPr>
              <a:t>Per raggiungere i Macro-Obiettivi del Programma, è necessario che il piano di azione delle Scuole contenga le seguenti azioni: </a:t>
            </a:r>
          </a:p>
        </p:txBody>
      </p:sp>
      <p:sp>
        <p:nvSpPr>
          <p:cNvPr id="11" name="CasellaDiTesto 10">
            <a:extLst>
              <a:ext uri="{FF2B5EF4-FFF2-40B4-BE49-F238E27FC236}">
                <a16:creationId xmlns:a16="http://schemas.microsoft.com/office/drawing/2014/main" id="{3102B511-DE67-893E-F807-23E28738C3BA}"/>
              </a:ext>
            </a:extLst>
          </p:cNvPr>
          <p:cNvSpPr txBox="1"/>
          <p:nvPr/>
        </p:nvSpPr>
        <p:spPr>
          <a:xfrm>
            <a:off x="1076036" y="2730426"/>
            <a:ext cx="4240555" cy="1477328"/>
          </a:xfrm>
          <a:prstGeom prst="rect">
            <a:avLst/>
          </a:prstGeom>
          <a:noFill/>
        </p:spPr>
        <p:txBody>
          <a:bodyPr wrap="square" rtlCol="0">
            <a:spAutoFit/>
          </a:bodyPr>
          <a:lstStyle/>
          <a:p>
            <a:r>
              <a:rPr lang="it-IT" sz="1800" b="1" i="0" u="none" strike="noStrike" baseline="0">
                <a:solidFill>
                  <a:schemeClr val="accent2">
                    <a:lumMod val="75000"/>
                  </a:schemeClr>
                </a:solidFill>
                <a:latin typeface="Univers LT Std 45 Light"/>
              </a:rPr>
              <a:t>Realizzare un’analisi dei diritti dell’infanzia e dell’adolescenza: </a:t>
            </a:r>
            <a:r>
              <a:rPr lang="it-IT" sz="1800" b="0" i="0" u="none" strike="noStrike" baseline="0">
                <a:solidFill>
                  <a:schemeClr val="bg1"/>
                </a:solidFill>
                <a:latin typeface="Univers LT Std 45 Light"/>
              </a:rPr>
              <a:t>per stabilire in che misura la scuola già conosca e realizzi i diritti delle bambine, dei bambini e degli adolescenti. </a:t>
            </a:r>
            <a:endParaRPr lang="it-IT">
              <a:solidFill>
                <a:schemeClr val="bg1"/>
              </a:solidFill>
            </a:endParaRPr>
          </a:p>
        </p:txBody>
      </p:sp>
      <p:pic>
        <p:nvPicPr>
          <p:cNvPr id="14" name="Elemento grafico 13" descr="Architettura con riempimento a tinta unita">
            <a:extLst>
              <a:ext uri="{FF2B5EF4-FFF2-40B4-BE49-F238E27FC236}">
                <a16:creationId xmlns:a16="http://schemas.microsoft.com/office/drawing/2014/main" id="{7FB63009-5F76-4764-94DC-A463D02FC4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1636" y="4392504"/>
            <a:ext cx="914400" cy="914400"/>
          </a:xfrm>
          <a:prstGeom prst="rect">
            <a:avLst/>
          </a:prstGeom>
        </p:spPr>
      </p:pic>
      <p:pic>
        <p:nvPicPr>
          <p:cNvPr id="18" name="Elemento grafico 17" descr="Punto interrogativo con riempimento a tinta unita">
            <a:extLst>
              <a:ext uri="{FF2B5EF4-FFF2-40B4-BE49-F238E27FC236}">
                <a16:creationId xmlns:a16="http://schemas.microsoft.com/office/drawing/2014/main" id="{FF393474-91EC-B413-6D2E-6D7FA1C029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636" y="2842344"/>
            <a:ext cx="752764" cy="752764"/>
          </a:xfrm>
          <a:prstGeom prst="rect">
            <a:avLst/>
          </a:prstGeom>
        </p:spPr>
      </p:pic>
      <p:sp>
        <p:nvSpPr>
          <p:cNvPr id="19" name="CasellaDiTesto 18">
            <a:extLst>
              <a:ext uri="{FF2B5EF4-FFF2-40B4-BE49-F238E27FC236}">
                <a16:creationId xmlns:a16="http://schemas.microsoft.com/office/drawing/2014/main" id="{32231CB0-A6AA-D525-12B1-9DEB205A2B68}"/>
              </a:ext>
            </a:extLst>
          </p:cNvPr>
          <p:cNvSpPr txBox="1"/>
          <p:nvPr/>
        </p:nvSpPr>
        <p:spPr>
          <a:xfrm>
            <a:off x="1237672" y="4558544"/>
            <a:ext cx="3426691" cy="1200329"/>
          </a:xfrm>
          <a:prstGeom prst="rect">
            <a:avLst/>
          </a:prstGeom>
          <a:noFill/>
        </p:spPr>
        <p:txBody>
          <a:bodyPr wrap="square" rtlCol="0">
            <a:spAutoFit/>
          </a:bodyPr>
          <a:lstStyle/>
          <a:p>
            <a:r>
              <a:rPr lang="it-IT" b="1">
                <a:solidFill>
                  <a:schemeClr val="accent2">
                    <a:lumMod val="75000"/>
                  </a:schemeClr>
                </a:solidFill>
                <a:latin typeface="Univers LT Std 45 Light"/>
              </a:rPr>
              <a:t>Definizione del Piano d’azione: </a:t>
            </a:r>
            <a:r>
              <a:rPr lang="it-IT">
                <a:solidFill>
                  <a:schemeClr val="bg1"/>
                </a:solidFill>
                <a:latin typeface="Univers LT Std 45 Light"/>
              </a:rPr>
              <a:t>sulla base dei risultati emersi nella fase precedente, definire obiettivi, attività e tempistiche. </a:t>
            </a:r>
          </a:p>
        </p:txBody>
      </p:sp>
      <p:pic>
        <p:nvPicPr>
          <p:cNvPr id="21" name="Elemento grafico 20" descr="Attrezzi da giardino contorno">
            <a:extLst>
              <a:ext uri="{FF2B5EF4-FFF2-40B4-BE49-F238E27FC236}">
                <a16:creationId xmlns:a16="http://schemas.microsoft.com/office/drawing/2014/main" id="{EF9FA29F-3153-BA43-CAC9-B1721EC72B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85690" y="636696"/>
            <a:ext cx="1127449" cy="1127449"/>
          </a:xfrm>
          <a:prstGeom prst="rect">
            <a:avLst/>
          </a:prstGeom>
        </p:spPr>
      </p:pic>
      <p:sp>
        <p:nvSpPr>
          <p:cNvPr id="22" name="CasellaDiTesto 21">
            <a:extLst>
              <a:ext uri="{FF2B5EF4-FFF2-40B4-BE49-F238E27FC236}">
                <a16:creationId xmlns:a16="http://schemas.microsoft.com/office/drawing/2014/main" id="{38484409-9FA9-4ED2-A7CF-07E8141E2341}"/>
              </a:ext>
            </a:extLst>
          </p:cNvPr>
          <p:cNvSpPr txBox="1"/>
          <p:nvPr/>
        </p:nvSpPr>
        <p:spPr>
          <a:xfrm>
            <a:off x="7112000" y="593436"/>
            <a:ext cx="4594554" cy="1200329"/>
          </a:xfrm>
          <a:prstGeom prst="rect">
            <a:avLst/>
          </a:prstGeom>
          <a:noFill/>
        </p:spPr>
        <p:txBody>
          <a:bodyPr wrap="square" rtlCol="0">
            <a:spAutoFit/>
          </a:bodyPr>
          <a:lstStyle/>
          <a:p>
            <a:r>
              <a:rPr lang="it-IT" sz="1800" b="1" i="0" u="none" strike="noStrike" baseline="0">
                <a:solidFill>
                  <a:schemeClr val="accent2">
                    <a:lumMod val="75000"/>
                  </a:schemeClr>
                </a:solidFill>
                <a:latin typeface="Univers LT Std 45 Light"/>
              </a:rPr>
              <a:t>Attuazione: </a:t>
            </a:r>
            <a:r>
              <a:rPr lang="it-IT" sz="1800" b="0" i="0" u="none" strike="noStrike" baseline="0">
                <a:latin typeface="Univers LT Std 45 Light"/>
              </a:rPr>
              <a:t>eseguire le attività progettate nel piano d’azione concordato per migliorare la conoscenza, l’esperienza e l’esercizio dei diritti di bambine, bambini e adolescenti. </a:t>
            </a:r>
            <a:endParaRPr lang="it-IT"/>
          </a:p>
        </p:txBody>
      </p:sp>
      <p:pic>
        <p:nvPicPr>
          <p:cNvPr id="24" name="Elemento grafico 23" descr="Binocolo contorno">
            <a:extLst>
              <a:ext uri="{FF2B5EF4-FFF2-40B4-BE49-F238E27FC236}">
                <a16:creationId xmlns:a16="http://schemas.microsoft.com/office/drawing/2014/main" id="{7B9E5F72-882B-EC8B-E053-22073408FD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84551" y="2088476"/>
            <a:ext cx="1127449" cy="1127449"/>
          </a:xfrm>
          <a:prstGeom prst="rect">
            <a:avLst/>
          </a:prstGeom>
        </p:spPr>
      </p:pic>
      <p:sp>
        <p:nvSpPr>
          <p:cNvPr id="25" name="CasellaDiTesto 24">
            <a:extLst>
              <a:ext uri="{FF2B5EF4-FFF2-40B4-BE49-F238E27FC236}">
                <a16:creationId xmlns:a16="http://schemas.microsoft.com/office/drawing/2014/main" id="{2B53FB00-8F8A-5EC7-AF5D-41AF408CC7D6}"/>
              </a:ext>
            </a:extLst>
          </p:cNvPr>
          <p:cNvSpPr txBox="1"/>
          <p:nvPr/>
        </p:nvSpPr>
        <p:spPr>
          <a:xfrm>
            <a:off x="7222836" y="2170545"/>
            <a:ext cx="4655128" cy="951346"/>
          </a:xfrm>
          <a:prstGeom prst="rect">
            <a:avLst/>
          </a:prstGeom>
          <a:noFill/>
        </p:spPr>
        <p:txBody>
          <a:bodyPr wrap="square" rtlCol="0">
            <a:spAutoFit/>
          </a:bodyPr>
          <a:lstStyle/>
          <a:p>
            <a:r>
              <a:rPr lang="it-IT" sz="1800" b="1" i="0" u="none" strike="noStrike" baseline="0">
                <a:solidFill>
                  <a:schemeClr val="accent2">
                    <a:lumMod val="75000"/>
                  </a:schemeClr>
                </a:solidFill>
                <a:latin typeface="Univers LT Std 45 Light"/>
              </a:rPr>
              <a:t>Monitoraggio e Valutazione: </a:t>
            </a:r>
            <a:r>
              <a:rPr lang="it-IT" sz="1800" b="0" i="0" u="none" strike="noStrike" baseline="0">
                <a:latin typeface="Univers LT Std 45 Light"/>
              </a:rPr>
              <a:t>realizzare un monitoraggio e una valutazione delle azioni realizzate. </a:t>
            </a:r>
            <a:endParaRPr lang="it-IT"/>
          </a:p>
        </p:txBody>
      </p:sp>
      <p:pic>
        <p:nvPicPr>
          <p:cNvPr id="8" name="Elemento grafico 7" descr="Marketing contorno">
            <a:extLst>
              <a:ext uri="{FF2B5EF4-FFF2-40B4-BE49-F238E27FC236}">
                <a16:creationId xmlns:a16="http://schemas.microsoft.com/office/drawing/2014/main" id="{4103EF67-4992-F121-7026-F5AAEF23381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78163" y="3469090"/>
            <a:ext cx="1070150" cy="1070150"/>
          </a:xfrm>
          <a:prstGeom prst="rect">
            <a:avLst/>
          </a:prstGeom>
        </p:spPr>
      </p:pic>
      <p:sp>
        <p:nvSpPr>
          <p:cNvPr id="10" name="CasellaDiTesto 9">
            <a:extLst>
              <a:ext uri="{FF2B5EF4-FFF2-40B4-BE49-F238E27FC236}">
                <a16:creationId xmlns:a16="http://schemas.microsoft.com/office/drawing/2014/main" id="{0A737553-C310-86AE-BA0B-40DD3E7E40EF}"/>
              </a:ext>
            </a:extLst>
          </p:cNvPr>
          <p:cNvSpPr txBox="1"/>
          <p:nvPr/>
        </p:nvSpPr>
        <p:spPr>
          <a:xfrm>
            <a:off x="7222836" y="3542500"/>
            <a:ext cx="4655128" cy="923330"/>
          </a:xfrm>
          <a:prstGeom prst="rect">
            <a:avLst/>
          </a:prstGeom>
          <a:noFill/>
        </p:spPr>
        <p:txBody>
          <a:bodyPr wrap="square">
            <a:spAutoFit/>
          </a:bodyPr>
          <a:lstStyle/>
          <a:p>
            <a:r>
              <a:rPr lang="it-IT" sz="1800" b="1" i="0" u="none" strike="noStrike" baseline="0">
                <a:solidFill>
                  <a:schemeClr val="accent2">
                    <a:lumMod val="75000"/>
                  </a:schemeClr>
                </a:solidFill>
                <a:latin typeface="Univers LT Std 45 Light"/>
              </a:rPr>
              <a:t>Analisi dei risultati, Diffusione e Feedback: </a:t>
            </a:r>
            <a:r>
              <a:rPr lang="it-IT" sz="1800" b="0" i="0" u="none" strike="noStrike" baseline="0">
                <a:latin typeface="Univers LT Std 45 Light"/>
              </a:rPr>
              <a:t>condivisione dei risultati ottenuti con l’intera comunità scolastica. </a:t>
            </a:r>
            <a:endParaRPr lang="it-IT"/>
          </a:p>
        </p:txBody>
      </p:sp>
      <p:sp>
        <p:nvSpPr>
          <p:cNvPr id="13" name="CasellaDiTesto 12">
            <a:extLst>
              <a:ext uri="{FF2B5EF4-FFF2-40B4-BE49-F238E27FC236}">
                <a16:creationId xmlns:a16="http://schemas.microsoft.com/office/drawing/2014/main" id="{31376688-4CC5-5C51-B44A-49667FA48CD7}"/>
              </a:ext>
            </a:extLst>
          </p:cNvPr>
          <p:cNvSpPr txBox="1"/>
          <p:nvPr/>
        </p:nvSpPr>
        <p:spPr>
          <a:xfrm>
            <a:off x="5885690" y="4950691"/>
            <a:ext cx="5820864" cy="646331"/>
          </a:xfrm>
          <a:prstGeom prst="rect">
            <a:avLst/>
          </a:prstGeom>
          <a:noFill/>
        </p:spPr>
        <p:txBody>
          <a:bodyPr wrap="square" rtlCol="0">
            <a:spAutoFit/>
          </a:bodyPr>
          <a:lstStyle/>
          <a:p>
            <a:pPr algn="ctr"/>
            <a:r>
              <a:rPr lang="it-IT"/>
              <a:t>Ogni fase prevede una </a:t>
            </a:r>
            <a:r>
              <a:rPr lang="it-IT" b="1">
                <a:solidFill>
                  <a:schemeClr val="accent2">
                    <a:lumMod val="75000"/>
                  </a:schemeClr>
                </a:solidFill>
              </a:rPr>
              <a:t>PARTECIPAZIONE EFFETTIVA </a:t>
            </a:r>
            <a:r>
              <a:rPr lang="it-IT"/>
              <a:t>di studentesse e studenti </a:t>
            </a:r>
          </a:p>
        </p:txBody>
      </p:sp>
      <p:pic>
        <p:nvPicPr>
          <p:cNvPr id="20" name="Elemento grafico 19" descr="Accesso universale con riempimento a tinta unita">
            <a:extLst>
              <a:ext uri="{FF2B5EF4-FFF2-40B4-BE49-F238E27FC236}">
                <a16:creationId xmlns:a16="http://schemas.microsoft.com/office/drawing/2014/main" id="{06465FEF-3572-84C8-80C9-31DC1274BD0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14408" y="5593629"/>
            <a:ext cx="1166043" cy="1166043"/>
          </a:xfrm>
          <a:prstGeom prst="rect">
            <a:avLst/>
          </a:prstGeom>
        </p:spPr>
      </p:pic>
    </p:spTree>
    <p:extLst>
      <p:ext uri="{BB962C8B-B14F-4D97-AF65-F5344CB8AC3E}">
        <p14:creationId xmlns:p14="http://schemas.microsoft.com/office/powerpoint/2010/main" val="1203500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844402" y="6077526"/>
            <a:ext cx="1125348" cy="685223"/>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0" y="0"/>
            <a:ext cx="3735421"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0EF01747-8AB9-5736-DE35-7C762CDB6001}"/>
              </a:ext>
            </a:extLst>
          </p:cNvPr>
          <p:cNvSpPr txBox="1"/>
          <p:nvPr/>
        </p:nvSpPr>
        <p:spPr>
          <a:xfrm>
            <a:off x="314036" y="1099127"/>
            <a:ext cx="4765964" cy="1446550"/>
          </a:xfrm>
          <a:prstGeom prst="rect">
            <a:avLst/>
          </a:prstGeom>
          <a:noFill/>
        </p:spPr>
        <p:txBody>
          <a:bodyPr wrap="square" rtlCol="0">
            <a:spAutoFit/>
          </a:bodyPr>
          <a:lstStyle/>
          <a:p>
            <a:pPr>
              <a:defRPr/>
            </a:pPr>
            <a:endParaRPr kumimoji="0" lang="en-US" sz="4400" i="0" u="none" strike="noStrike" kern="1200" cap="none" spc="0" normalizeH="0" baseline="0" noProof="0">
              <a:ln>
                <a:noFill/>
              </a:ln>
              <a:solidFill>
                <a:schemeClr val="bg1"/>
              </a:solidFill>
              <a:effectLst/>
              <a:uLnTx/>
              <a:uFillTx/>
              <a:latin typeface="+mn-lt"/>
              <a:ea typeface="+mj-ea"/>
              <a:cs typeface="Arial" panose="020B0604020202020204" pitchFamily="34" charset="0"/>
            </a:endParaRPr>
          </a:p>
          <a:p>
            <a:endParaRPr lang="it-IT" sz="4400">
              <a:solidFill>
                <a:schemeClr val="bg1"/>
              </a:solidFill>
            </a:endParaRPr>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84910" y="593436"/>
            <a:ext cx="4498109" cy="1015663"/>
          </a:xfrm>
          <a:prstGeom prst="rect">
            <a:avLst/>
          </a:prstGeom>
          <a:noFill/>
        </p:spPr>
        <p:txBody>
          <a:bodyPr wrap="square" rtlCol="0">
            <a:spAutoFit/>
          </a:bodyPr>
          <a:lstStyle/>
          <a:p>
            <a:endParaRPr lang="it-IT" sz="4000">
              <a:solidFill>
                <a:schemeClr val="bg1"/>
              </a:solidFill>
            </a:endParaRPr>
          </a:p>
          <a:p>
            <a:pPr algn="ctr"/>
            <a:endParaRPr lang="it-IT" sz="2000">
              <a:solidFill>
                <a:schemeClr val="bg1"/>
              </a:solidFill>
            </a:endParaRPr>
          </a:p>
        </p:txBody>
      </p:sp>
      <p:pic>
        <p:nvPicPr>
          <p:cNvPr id="15" name="Immagine 14">
            <a:extLst>
              <a:ext uri="{FF2B5EF4-FFF2-40B4-BE49-F238E27FC236}">
                <a16:creationId xmlns:a16="http://schemas.microsoft.com/office/drawing/2014/main" id="{8090E80B-570C-73FF-6F9E-60C4230F4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 y="6496330"/>
            <a:ext cx="5578763" cy="361670"/>
          </a:xfrm>
          <a:prstGeom prst="rect">
            <a:avLst/>
          </a:prstGeom>
        </p:spPr>
      </p:pic>
      <p:pic>
        <p:nvPicPr>
          <p:cNvPr id="16" name="Immagine 15">
            <a:extLst>
              <a:ext uri="{FF2B5EF4-FFF2-40B4-BE49-F238E27FC236}">
                <a16:creationId xmlns:a16="http://schemas.microsoft.com/office/drawing/2014/main" id="{17AE19FF-490C-804F-3976-3A217284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 y="0"/>
            <a:ext cx="5578763" cy="361670"/>
          </a:xfrm>
          <a:prstGeom prst="rect">
            <a:avLst/>
          </a:prstGeom>
        </p:spPr>
      </p:pic>
      <p:sp>
        <p:nvSpPr>
          <p:cNvPr id="11" name="CasellaDiTesto 10">
            <a:extLst>
              <a:ext uri="{FF2B5EF4-FFF2-40B4-BE49-F238E27FC236}">
                <a16:creationId xmlns:a16="http://schemas.microsoft.com/office/drawing/2014/main" id="{3102B511-DE67-893E-F807-23E28738C3BA}"/>
              </a:ext>
            </a:extLst>
          </p:cNvPr>
          <p:cNvSpPr txBox="1"/>
          <p:nvPr/>
        </p:nvSpPr>
        <p:spPr>
          <a:xfrm>
            <a:off x="314037" y="1670843"/>
            <a:ext cx="3003096" cy="2062103"/>
          </a:xfrm>
          <a:prstGeom prst="rect">
            <a:avLst/>
          </a:prstGeom>
          <a:noFill/>
        </p:spPr>
        <p:txBody>
          <a:bodyPr wrap="square" rtlCol="0">
            <a:spAutoFit/>
          </a:bodyPr>
          <a:lstStyle/>
          <a:p>
            <a:pPr algn="ctr"/>
            <a:r>
              <a:rPr lang="it-IT" sz="3200">
                <a:solidFill>
                  <a:schemeClr val="bg1"/>
                </a:solidFill>
              </a:rPr>
              <a:t>LA PARTECIPAZIONE DI STUDENTI E STUDENTESSE </a:t>
            </a:r>
          </a:p>
        </p:txBody>
      </p:sp>
      <p:pic>
        <p:nvPicPr>
          <p:cNvPr id="8" name="Immagine 7" descr="Immagine che contiene testo, schermata, Carattere, numero&#10;&#10;Descrizione generata automaticamente">
            <a:extLst>
              <a:ext uri="{FF2B5EF4-FFF2-40B4-BE49-F238E27FC236}">
                <a16:creationId xmlns:a16="http://schemas.microsoft.com/office/drawing/2014/main" id="{49E5341B-8362-1E8E-284B-BB94B6C345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5855" y="491883"/>
            <a:ext cx="8063895" cy="5692647"/>
          </a:xfrm>
          <a:prstGeom prst="rect">
            <a:avLst/>
          </a:prstGeom>
        </p:spPr>
      </p:pic>
    </p:spTree>
    <p:extLst>
      <p:ext uri="{BB962C8B-B14F-4D97-AF65-F5344CB8AC3E}">
        <p14:creationId xmlns:p14="http://schemas.microsoft.com/office/powerpoint/2010/main" val="3225618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844402" y="6077526"/>
            <a:ext cx="1125348" cy="685223"/>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0" y="0"/>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84910" y="593436"/>
            <a:ext cx="4498109" cy="1015663"/>
          </a:xfrm>
          <a:prstGeom prst="rect">
            <a:avLst/>
          </a:prstGeom>
          <a:noFill/>
        </p:spPr>
        <p:txBody>
          <a:bodyPr wrap="square" rtlCol="0">
            <a:spAutoFit/>
          </a:bodyPr>
          <a:lstStyle/>
          <a:p>
            <a:endParaRPr lang="it-IT" sz="4000">
              <a:solidFill>
                <a:schemeClr val="bg1"/>
              </a:solidFill>
            </a:endParaRPr>
          </a:p>
          <a:p>
            <a:pPr algn="ctr"/>
            <a:endParaRPr lang="it-IT" sz="2000">
              <a:solidFill>
                <a:schemeClr val="bg1"/>
              </a:solidFill>
            </a:endParaRPr>
          </a:p>
        </p:txBody>
      </p:sp>
      <p:pic>
        <p:nvPicPr>
          <p:cNvPr id="15" name="Immagine 14">
            <a:extLst>
              <a:ext uri="{FF2B5EF4-FFF2-40B4-BE49-F238E27FC236}">
                <a16:creationId xmlns:a16="http://schemas.microsoft.com/office/drawing/2014/main" id="{8090E80B-570C-73FF-6F9E-60C4230F4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 y="6496330"/>
            <a:ext cx="5578763" cy="361670"/>
          </a:xfrm>
          <a:prstGeom prst="rect">
            <a:avLst/>
          </a:prstGeom>
        </p:spPr>
      </p:pic>
      <p:pic>
        <p:nvPicPr>
          <p:cNvPr id="16" name="Immagine 15">
            <a:extLst>
              <a:ext uri="{FF2B5EF4-FFF2-40B4-BE49-F238E27FC236}">
                <a16:creationId xmlns:a16="http://schemas.microsoft.com/office/drawing/2014/main" id="{17AE19FF-490C-804F-3976-3A217284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 y="0"/>
            <a:ext cx="5578763" cy="361670"/>
          </a:xfrm>
          <a:prstGeom prst="rect">
            <a:avLst/>
          </a:prstGeom>
        </p:spPr>
      </p:pic>
      <p:sp>
        <p:nvSpPr>
          <p:cNvPr id="11" name="CasellaDiTesto 10">
            <a:extLst>
              <a:ext uri="{FF2B5EF4-FFF2-40B4-BE49-F238E27FC236}">
                <a16:creationId xmlns:a16="http://schemas.microsoft.com/office/drawing/2014/main" id="{3102B511-DE67-893E-F807-23E28738C3BA}"/>
              </a:ext>
            </a:extLst>
          </p:cNvPr>
          <p:cNvSpPr txBox="1"/>
          <p:nvPr/>
        </p:nvSpPr>
        <p:spPr>
          <a:xfrm>
            <a:off x="686689" y="939041"/>
            <a:ext cx="4094550" cy="5016758"/>
          </a:xfrm>
          <a:prstGeom prst="rect">
            <a:avLst/>
          </a:prstGeom>
          <a:noFill/>
        </p:spPr>
        <p:txBody>
          <a:bodyPr wrap="square" lIns="91440" tIns="45720" rIns="91440" bIns="45720" rtlCol="0" anchor="t">
            <a:spAutoFit/>
          </a:bodyPr>
          <a:lstStyle/>
          <a:p>
            <a:pPr algn="ctr"/>
            <a:r>
              <a:rPr lang="it-IT" sz="3200">
                <a:solidFill>
                  <a:schemeClr val="bg1"/>
                </a:solidFill>
              </a:rPr>
              <a:t>U</a:t>
            </a:r>
            <a:r>
              <a:rPr lang="it-IT" sz="3200" i="0" u="none" strike="noStrike" baseline="0">
                <a:solidFill>
                  <a:schemeClr val="bg1"/>
                </a:solidFill>
              </a:rPr>
              <a:t>n’esperienza di partecipazione </a:t>
            </a:r>
            <a:endParaRPr lang="it-IT" sz="3200" i="0" u="none" strike="noStrike" baseline="0">
              <a:solidFill>
                <a:schemeClr val="bg1"/>
              </a:solidFill>
              <a:cs typeface="Calibri"/>
            </a:endParaRPr>
          </a:p>
          <a:p>
            <a:pPr algn="ctr"/>
            <a:r>
              <a:rPr lang="it-IT" sz="3200" i="0" u="none" strike="noStrike" baseline="0">
                <a:solidFill>
                  <a:schemeClr val="bg1"/>
                </a:solidFill>
              </a:rPr>
              <a:t>per la scuola secondaria </a:t>
            </a:r>
            <a:endParaRPr lang="it-IT" sz="3200" i="0" u="none" strike="noStrike" baseline="0">
              <a:solidFill>
                <a:schemeClr val="bg1"/>
              </a:solidFill>
              <a:cs typeface="Calibri"/>
            </a:endParaRPr>
          </a:p>
          <a:p>
            <a:pPr algn="ctr"/>
            <a:endParaRPr lang="it-IT" sz="3200" i="0" u="none" strike="noStrike" baseline="0">
              <a:solidFill>
                <a:schemeClr val="bg1"/>
              </a:solidFill>
              <a:cs typeface="Calibri"/>
            </a:endParaRPr>
          </a:p>
          <a:p>
            <a:pPr algn="ctr"/>
            <a:endParaRPr lang="it-IT" sz="3200" i="0" u="none" strike="noStrike" baseline="0">
              <a:solidFill>
                <a:schemeClr val="bg1"/>
              </a:solidFill>
              <a:cs typeface="Calibri"/>
            </a:endParaRPr>
          </a:p>
          <a:p>
            <a:pPr algn="ctr"/>
            <a:r>
              <a:rPr lang="it-IT" sz="3200">
                <a:solidFill>
                  <a:schemeClr val="bg1"/>
                </a:solidFill>
                <a:latin typeface="Calibri"/>
                <a:cs typeface="Calibri"/>
              </a:rPr>
              <a:t>Il Gruppo </a:t>
            </a:r>
          </a:p>
          <a:p>
            <a:pPr algn="ctr"/>
            <a:r>
              <a:rPr lang="it-IT" sz="3200">
                <a:solidFill>
                  <a:schemeClr val="bg1"/>
                </a:solidFill>
                <a:latin typeface="Calibri"/>
                <a:cs typeface="Calibri"/>
              </a:rPr>
              <a:t>di Progettazione per i Diritti (GPD)</a:t>
            </a:r>
          </a:p>
          <a:p>
            <a:pPr algn="ctr"/>
            <a:endParaRPr lang="it-IT" sz="3200">
              <a:solidFill>
                <a:schemeClr val="bg1"/>
              </a:solidFill>
            </a:endParaRPr>
          </a:p>
        </p:txBody>
      </p:sp>
      <p:pic>
        <p:nvPicPr>
          <p:cNvPr id="7" name="Immagine 6" descr="Immagine che contiene vestiti, persona, ragazza, interno&#10;&#10;Descrizione generata automaticamente">
            <a:extLst>
              <a:ext uri="{FF2B5EF4-FFF2-40B4-BE49-F238E27FC236}">
                <a16:creationId xmlns:a16="http://schemas.microsoft.com/office/drawing/2014/main" id="{800E6F27-A37A-2D40-89B3-26F82278A3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556013"/>
            <a:ext cx="4681728" cy="3121152"/>
          </a:xfrm>
          <a:prstGeom prst="rect">
            <a:avLst/>
          </a:prstGeom>
        </p:spPr>
      </p:pic>
      <p:sp>
        <p:nvSpPr>
          <p:cNvPr id="10" name="CasellaDiTesto 9">
            <a:extLst>
              <a:ext uri="{FF2B5EF4-FFF2-40B4-BE49-F238E27FC236}">
                <a16:creationId xmlns:a16="http://schemas.microsoft.com/office/drawing/2014/main" id="{FCF0B5BD-DFFE-5094-C97B-777AD505396F}"/>
              </a:ext>
            </a:extLst>
          </p:cNvPr>
          <p:cNvSpPr txBox="1"/>
          <p:nvPr/>
        </p:nvSpPr>
        <p:spPr>
          <a:xfrm>
            <a:off x="5654435" y="373599"/>
            <a:ext cx="6096000" cy="3139321"/>
          </a:xfrm>
          <a:prstGeom prst="rect">
            <a:avLst/>
          </a:prstGeom>
          <a:noFill/>
        </p:spPr>
        <p:txBody>
          <a:bodyPr wrap="square">
            <a:spAutoFit/>
          </a:bodyPr>
          <a:lstStyle/>
          <a:p>
            <a:pPr algn="just"/>
            <a:r>
              <a:rPr lang="it-IT" b="1">
                <a:solidFill>
                  <a:srgbClr val="3B3B3A"/>
                </a:solidFill>
                <a:latin typeface="Univers LT Std 45 Light"/>
              </a:rPr>
              <a:t>Il </a:t>
            </a:r>
            <a:r>
              <a:rPr lang="it-IT" sz="1800" b="1" i="0" u="none" strike="noStrike" baseline="0">
                <a:solidFill>
                  <a:srgbClr val="3B3B3A"/>
                </a:solidFill>
                <a:latin typeface="Univers LT Std 45 Light"/>
              </a:rPr>
              <a:t>Gruppo di Progettazione per i Diritti (GPD)</a:t>
            </a:r>
          </a:p>
          <a:p>
            <a:pPr algn="just"/>
            <a:r>
              <a:rPr lang="it-IT" sz="1800" b="1" i="0" u="none" strike="noStrike" baseline="0">
                <a:solidFill>
                  <a:srgbClr val="3B3B3A"/>
                </a:solidFill>
                <a:latin typeface="Univers LT Std 45 Light"/>
              </a:rPr>
              <a:t> </a:t>
            </a:r>
            <a:endParaRPr lang="it-IT" b="1">
              <a:solidFill>
                <a:srgbClr val="3B3B3A"/>
              </a:solidFill>
              <a:latin typeface="Univers LT Std 45 Light"/>
            </a:endParaRPr>
          </a:p>
          <a:p>
            <a:pPr algn="just"/>
            <a:r>
              <a:rPr lang="it-IT" sz="1800" b="0" i="0" u="none" strike="noStrike" baseline="0">
                <a:solidFill>
                  <a:srgbClr val="3B3B3A"/>
                </a:solidFill>
                <a:latin typeface="Univers LT Std 45 Light"/>
              </a:rPr>
              <a:t>E’ un’iniziativa necessaria per la realizzazione del programma nelle Scuole Secondarie. </a:t>
            </a:r>
          </a:p>
          <a:p>
            <a:pPr algn="just"/>
            <a:r>
              <a:rPr lang="it-IT">
                <a:solidFill>
                  <a:srgbClr val="3B3B3A"/>
                </a:solidFill>
                <a:latin typeface="Univers LT Std 45 Light"/>
              </a:rPr>
              <a:t>Questo Gruppo deve </a:t>
            </a:r>
            <a:r>
              <a:rPr lang="it-IT" sz="1800" b="0" i="0" u="none" strike="noStrike" baseline="0">
                <a:solidFill>
                  <a:srgbClr val="3B3B3A"/>
                </a:solidFill>
                <a:latin typeface="Univers LT Std 45 Light"/>
              </a:rPr>
              <a:t>essere composto in maniera  rappresentativa </a:t>
            </a:r>
            <a:r>
              <a:rPr lang="it-IT">
                <a:solidFill>
                  <a:srgbClr val="3B3B3A"/>
                </a:solidFill>
                <a:latin typeface="Univers LT Std 45 Light"/>
              </a:rPr>
              <a:t>per</a:t>
            </a:r>
            <a:r>
              <a:rPr lang="it-IT" sz="1800" b="0" i="0" u="none" strike="noStrike" baseline="0">
                <a:solidFill>
                  <a:srgbClr val="3B3B3A"/>
                </a:solidFill>
                <a:latin typeface="Univers LT Std 45 Light"/>
              </a:rPr>
              <a:t> età,  provenienze e caratteristiche delle ragazze e dei ragazzi della scuola. </a:t>
            </a:r>
          </a:p>
          <a:p>
            <a:pPr algn="just"/>
            <a:r>
              <a:rPr lang="it-IT" sz="1800" b="0" i="0" u="none" strike="noStrike" baseline="0">
                <a:solidFill>
                  <a:srgbClr val="3B3B3A"/>
                </a:solidFill>
                <a:latin typeface="Univers LT Std 45 Light"/>
              </a:rPr>
              <a:t>In questo gruppo dovrà essere definito una/un referente che sarà portavoce, insieme ad un docente, delle proposte UNICEF che verranno presentate in occasione di un incontro annuale online con l’Ufficio Scuola di UNICEF Italia. </a:t>
            </a:r>
            <a:endParaRPr lang="it-IT"/>
          </a:p>
        </p:txBody>
      </p:sp>
    </p:spTree>
    <p:extLst>
      <p:ext uri="{BB962C8B-B14F-4D97-AF65-F5344CB8AC3E}">
        <p14:creationId xmlns:p14="http://schemas.microsoft.com/office/powerpoint/2010/main" val="4162234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31061" y="6110302"/>
            <a:ext cx="1125348" cy="685223"/>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6614255" y="3925"/>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it-IT" sz="1800" u="sng" kern="100">
              <a:solidFill>
                <a:srgbClr val="0563C1"/>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algn="just"/>
            <a:endParaRPr lang="it-IT" u="sng" kern="100">
              <a:solidFill>
                <a:srgbClr val="0563C1"/>
              </a:solidFill>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algn="just"/>
            <a:endParaRPr lang="it-IT" sz="1800" u="sng" kern="100">
              <a:solidFill>
                <a:srgbClr val="0563C1"/>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algn="just"/>
            <a:endParaRPr lang="it-IT" u="sng" kern="100">
              <a:solidFill>
                <a:srgbClr val="0563C1"/>
              </a:solidFill>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algn="just"/>
            <a:endParaRPr lang="it-IT" sz="1800" u="sng" kern="100">
              <a:solidFill>
                <a:srgbClr val="0563C1"/>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algn="just"/>
            <a:endParaRPr lang="it-IT" u="sng" kern="100">
              <a:solidFill>
                <a:srgbClr val="0563C1"/>
              </a:solidFill>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algn="just"/>
            <a:endParaRPr lang="it-IT" sz="1800" u="sng" kern="100">
              <a:solidFill>
                <a:srgbClr val="0563C1"/>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algn="just"/>
            <a:endParaRPr lang="it-IT" u="sng" kern="100">
              <a:solidFill>
                <a:srgbClr val="0563C1"/>
              </a:solidFill>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algn="just"/>
            <a:endParaRPr lang="it-IT" sz="1800" u="sng" kern="100">
              <a:solidFill>
                <a:srgbClr val="0563C1"/>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algn="just"/>
            <a:endParaRPr lang="it-IT" u="sng" kern="100">
              <a:solidFill>
                <a:srgbClr val="0563C1"/>
              </a:solidFill>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algn="just"/>
            <a:endParaRPr lang="it-IT" sz="1800" u="sng" kern="100">
              <a:solidFill>
                <a:srgbClr val="0563C1"/>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algn="just"/>
            <a:endParaRPr lang="it-IT" u="sng" kern="100">
              <a:solidFill>
                <a:srgbClr val="0563C1"/>
              </a:solidFill>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algn="just"/>
            <a:r>
              <a:rPr lang="it-IT" sz="1500" u="sng" kern="100">
                <a:solidFill>
                  <a:schemeClr val="bg1"/>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unicef-toolkit-promuovere-il-diritto-alla-partecipazione.pdf </a:t>
            </a:r>
            <a:endParaRPr lang="it-IT" sz="15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just"/>
            <a:endParaRPr lang="it-IT"/>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84910" y="593436"/>
            <a:ext cx="4498109" cy="1015663"/>
          </a:xfrm>
          <a:prstGeom prst="rect">
            <a:avLst/>
          </a:prstGeom>
          <a:noFill/>
        </p:spPr>
        <p:txBody>
          <a:bodyPr wrap="square" rtlCol="0">
            <a:spAutoFit/>
          </a:bodyPr>
          <a:lstStyle/>
          <a:p>
            <a:endParaRPr lang="it-IT" sz="4000">
              <a:solidFill>
                <a:schemeClr val="bg1"/>
              </a:solidFill>
            </a:endParaRPr>
          </a:p>
          <a:p>
            <a:pPr algn="ctr"/>
            <a:endParaRPr lang="it-IT" sz="2000">
              <a:solidFill>
                <a:schemeClr val="bg1"/>
              </a:solidFill>
            </a:endParaRPr>
          </a:p>
        </p:txBody>
      </p:sp>
      <p:pic>
        <p:nvPicPr>
          <p:cNvPr id="15" name="Immagine 14">
            <a:extLst>
              <a:ext uri="{FF2B5EF4-FFF2-40B4-BE49-F238E27FC236}">
                <a16:creationId xmlns:a16="http://schemas.microsoft.com/office/drawing/2014/main" id="{8090E80B-570C-73FF-6F9E-60C4230F44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2176" y="6452914"/>
            <a:ext cx="5578763" cy="361670"/>
          </a:xfrm>
          <a:prstGeom prst="rect">
            <a:avLst/>
          </a:prstGeom>
        </p:spPr>
      </p:pic>
      <p:pic>
        <p:nvPicPr>
          <p:cNvPr id="16" name="Immagine 15">
            <a:extLst>
              <a:ext uri="{FF2B5EF4-FFF2-40B4-BE49-F238E27FC236}">
                <a16:creationId xmlns:a16="http://schemas.microsoft.com/office/drawing/2014/main" id="{17AE19FF-490C-804F-3976-3A2172849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2176" y="0"/>
            <a:ext cx="5578763" cy="361670"/>
          </a:xfrm>
          <a:prstGeom prst="rect">
            <a:avLst/>
          </a:prstGeom>
        </p:spPr>
      </p:pic>
      <p:pic>
        <p:nvPicPr>
          <p:cNvPr id="8" name="Immagine 7" descr="Immagine che contiene testo, Viso umano, vestiti, persona&#10;&#10;Descrizione generata automaticamente">
            <a:extLst>
              <a:ext uri="{FF2B5EF4-FFF2-40B4-BE49-F238E27FC236}">
                <a16:creationId xmlns:a16="http://schemas.microsoft.com/office/drawing/2014/main" id="{3606BB6B-1527-B2E3-C27C-AB05BB701C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409" y="361670"/>
            <a:ext cx="4221494" cy="5948762"/>
          </a:xfrm>
          <a:prstGeom prst="rect">
            <a:avLst/>
          </a:prstGeom>
          <a:ln>
            <a:noFill/>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775E18FF-7464-BD29-8625-4A0FEE978B2D}"/>
              </a:ext>
            </a:extLst>
          </p:cNvPr>
          <p:cNvSpPr txBox="1"/>
          <p:nvPr/>
        </p:nvSpPr>
        <p:spPr>
          <a:xfrm>
            <a:off x="6896911" y="1101267"/>
            <a:ext cx="4679004" cy="3108543"/>
          </a:xfrm>
          <a:prstGeom prst="rect">
            <a:avLst/>
          </a:prstGeom>
          <a:noFill/>
        </p:spPr>
        <p:txBody>
          <a:bodyPr wrap="square" lIns="91440" tIns="45720" rIns="91440" bIns="45720" rtlCol="0" anchor="t">
            <a:spAutoFit/>
          </a:bodyPr>
          <a:lstStyle/>
          <a:p>
            <a:pPr algn="ctr"/>
            <a:r>
              <a:rPr lang="it-IT" sz="2800" b="1">
                <a:solidFill>
                  <a:schemeClr val="bg1"/>
                </a:solidFill>
              </a:rPr>
              <a:t>Il Toolkit per promuovere la partecipazione di bambine, bambini e adolescenti nel programma </a:t>
            </a:r>
          </a:p>
          <a:p>
            <a:pPr algn="ctr"/>
            <a:r>
              <a:rPr lang="it-IT" sz="2800" b="1">
                <a:solidFill>
                  <a:schemeClr val="bg1"/>
                </a:solidFill>
              </a:rPr>
              <a:t>«Scuole per i diritti dell’infanzia e dell’adolescenza» </a:t>
            </a:r>
            <a:endParaRPr lang="it-IT" sz="2800" b="1">
              <a:solidFill>
                <a:schemeClr val="bg1"/>
              </a:solidFill>
              <a:cs typeface="Calibri"/>
            </a:endParaRPr>
          </a:p>
        </p:txBody>
      </p:sp>
    </p:spTree>
    <p:extLst>
      <p:ext uri="{BB962C8B-B14F-4D97-AF65-F5344CB8AC3E}">
        <p14:creationId xmlns:p14="http://schemas.microsoft.com/office/powerpoint/2010/main" val="2787566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31061" y="6110302"/>
            <a:ext cx="1125348" cy="685223"/>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6613236" y="43416"/>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sz="1800" b="0" i="0" u="none" strike="noStrike" baseline="0">
              <a:solidFill>
                <a:srgbClr val="0E9ED4"/>
              </a:solidFill>
              <a:latin typeface="Calibri" panose="020F0502020204030204" pitchFamily="34" charset="0"/>
            </a:endParaRPr>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84910" y="593436"/>
            <a:ext cx="4498109" cy="1015663"/>
          </a:xfrm>
          <a:prstGeom prst="rect">
            <a:avLst/>
          </a:prstGeom>
          <a:noFill/>
        </p:spPr>
        <p:txBody>
          <a:bodyPr wrap="square" rtlCol="0">
            <a:spAutoFit/>
          </a:bodyPr>
          <a:lstStyle/>
          <a:p>
            <a:endParaRPr lang="it-IT" sz="4000">
              <a:solidFill>
                <a:schemeClr val="bg1"/>
              </a:solidFill>
            </a:endParaRPr>
          </a:p>
          <a:p>
            <a:pPr algn="ctr"/>
            <a:endParaRPr lang="it-IT" sz="2000">
              <a:solidFill>
                <a:schemeClr val="bg1"/>
              </a:solidFill>
            </a:endParaRPr>
          </a:p>
        </p:txBody>
      </p:sp>
      <p:pic>
        <p:nvPicPr>
          <p:cNvPr id="15" name="Immagine 14">
            <a:extLst>
              <a:ext uri="{FF2B5EF4-FFF2-40B4-BE49-F238E27FC236}">
                <a16:creationId xmlns:a16="http://schemas.microsoft.com/office/drawing/2014/main" id="{8090E80B-570C-73FF-6F9E-60C4230F4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176" y="6452914"/>
            <a:ext cx="5578763" cy="361670"/>
          </a:xfrm>
          <a:prstGeom prst="rect">
            <a:avLst/>
          </a:prstGeom>
        </p:spPr>
      </p:pic>
      <p:pic>
        <p:nvPicPr>
          <p:cNvPr id="16" name="Immagine 15">
            <a:extLst>
              <a:ext uri="{FF2B5EF4-FFF2-40B4-BE49-F238E27FC236}">
                <a16:creationId xmlns:a16="http://schemas.microsoft.com/office/drawing/2014/main" id="{17AE19FF-490C-804F-3976-3A217284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176" y="0"/>
            <a:ext cx="5578763" cy="361670"/>
          </a:xfrm>
          <a:prstGeom prst="rect">
            <a:avLst/>
          </a:prstGeom>
        </p:spPr>
      </p:pic>
      <p:sp>
        <p:nvSpPr>
          <p:cNvPr id="6" name="CasellaDiTesto 5">
            <a:extLst>
              <a:ext uri="{FF2B5EF4-FFF2-40B4-BE49-F238E27FC236}">
                <a16:creationId xmlns:a16="http://schemas.microsoft.com/office/drawing/2014/main" id="{9B764F5D-1C03-E474-783B-156CFA5ABD26}"/>
              </a:ext>
            </a:extLst>
          </p:cNvPr>
          <p:cNvSpPr txBox="1"/>
          <p:nvPr/>
        </p:nvSpPr>
        <p:spPr>
          <a:xfrm>
            <a:off x="131061" y="361670"/>
            <a:ext cx="6094378" cy="5632311"/>
          </a:xfrm>
          <a:prstGeom prst="rect">
            <a:avLst/>
          </a:prstGeom>
          <a:noFill/>
        </p:spPr>
        <p:txBody>
          <a:bodyPr wrap="square">
            <a:spAutoFit/>
          </a:bodyPr>
          <a:lstStyle/>
          <a:p>
            <a:r>
              <a:rPr lang="it-IT" sz="1800" b="0" i="0" u="none" strike="noStrike" baseline="0">
                <a:solidFill>
                  <a:srgbClr val="000000"/>
                </a:solidFill>
                <a:latin typeface="Calibri" panose="020F0502020204030204" pitchFamily="34" charset="0"/>
              </a:rPr>
              <a:t>L’UNICEF definisce la partecipazione come la possibilità per bambine, bambini e adolescenti (in maniera individuale e/o collettiva) di elaborare ed esprimere le proprie opinioni e influenzare le questioni che li riguardano direttamente e indirettamente. </a:t>
            </a:r>
          </a:p>
          <a:p>
            <a:endParaRPr lang="it-IT">
              <a:solidFill>
                <a:srgbClr val="000000"/>
              </a:solidFill>
              <a:latin typeface="Calibri" panose="020F0502020204030204" pitchFamily="34" charset="0"/>
            </a:endParaRPr>
          </a:p>
          <a:p>
            <a:r>
              <a:rPr lang="it-IT" sz="1800" b="0" i="0" u="none" strike="noStrike" baseline="0">
                <a:solidFill>
                  <a:srgbClr val="000000"/>
                </a:solidFill>
                <a:latin typeface="Calibri" panose="020F0502020204030204" pitchFamily="34" charset="0"/>
              </a:rPr>
              <a:t>La partecipazione basata sui diritti promuove la capacità delle persone di minore età di far valere i propri diritti e la capacità di tutta la comunità scolastica di adempiere ai propri doveri</a:t>
            </a:r>
            <a:r>
              <a:rPr lang="it-IT">
                <a:solidFill>
                  <a:srgbClr val="000000"/>
                </a:solidFill>
                <a:latin typeface="Calibri" panose="020F0502020204030204" pitchFamily="34" charset="0"/>
              </a:rPr>
              <a:t>. </a:t>
            </a:r>
          </a:p>
          <a:p>
            <a:endParaRPr lang="it-IT">
              <a:solidFill>
                <a:srgbClr val="000000"/>
              </a:solidFill>
              <a:latin typeface="Calibri" panose="020F0502020204030204" pitchFamily="34" charset="0"/>
            </a:endParaRPr>
          </a:p>
          <a:p>
            <a:r>
              <a:rPr lang="it-IT" sz="1800" b="1" i="0" u="none" strike="noStrike" baseline="0">
                <a:solidFill>
                  <a:srgbClr val="0E9ED4"/>
                </a:solidFill>
                <a:latin typeface="Calibri" panose="020F0502020204030204" pitchFamily="34" charset="0"/>
              </a:rPr>
              <a:t>Perché è così importante? </a:t>
            </a:r>
            <a:endParaRPr lang="it-IT" sz="1800" b="0" i="0" u="none" strike="noStrike" baseline="0">
              <a:solidFill>
                <a:srgbClr val="0E9ED4"/>
              </a:solidFill>
              <a:latin typeface="Calibri" panose="020F0502020204030204" pitchFamily="34" charset="0"/>
            </a:endParaRPr>
          </a:p>
          <a:p>
            <a:r>
              <a:rPr lang="it-IT" sz="1800" b="0" i="0" u="none" strike="noStrike" baseline="0">
                <a:solidFill>
                  <a:srgbClr val="000000"/>
                </a:solidFill>
                <a:latin typeface="Calibri" panose="020F0502020204030204" pitchFamily="34" charset="0"/>
              </a:rPr>
              <a:t>L'adozione della Convenzione ONU sui diritti dell'infanzia e dell'adolescenza (CRC) nel 1989 ha portato a una maggiore consapevolezza e comprensione della centralità della partecipazione di bambine, bambini e adolescenti. Sebbene l’importanza di prendere in considerazione la loro opinione, soprattutto nelle questioni che li riguardano, sia ampiamente riconosciuta, esistono ancora alcuni ostacoli alla loro partecipazione costante e significativa all’interno dell’esperienza scolastica. </a:t>
            </a:r>
            <a:endParaRPr lang="it-IT"/>
          </a:p>
        </p:txBody>
      </p:sp>
      <p:sp>
        <p:nvSpPr>
          <p:cNvPr id="7" name="CasellaDiTesto 6">
            <a:extLst>
              <a:ext uri="{FF2B5EF4-FFF2-40B4-BE49-F238E27FC236}">
                <a16:creationId xmlns:a16="http://schemas.microsoft.com/office/drawing/2014/main" id="{7349F677-0DC8-9659-3AE3-A682956E801C}"/>
              </a:ext>
            </a:extLst>
          </p:cNvPr>
          <p:cNvSpPr txBox="1"/>
          <p:nvPr/>
        </p:nvSpPr>
        <p:spPr>
          <a:xfrm>
            <a:off x="7107151" y="640872"/>
            <a:ext cx="4328809" cy="2831544"/>
          </a:xfrm>
          <a:prstGeom prst="rect">
            <a:avLst/>
          </a:prstGeom>
          <a:noFill/>
        </p:spPr>
        <p:txBody>
          <a:bodyPr wrap="square" rtlCol="0">
            <a:spAutoFit/>
          </a:bodyPr>
          <a:lstStyle/>
          <a:p>
            <a:pPr algn="ctr"/>
            <a:r>
              <a:rPr lang="it-IT" sz="3200" b="1" i="0" u="none" strike="noStrike" baseline="0">
                <a:solidFill>
                  <a:schemeClr val="bg1"/>
                </a:solidFill>
                <a:latin typeface="Calibri" panose="020F0502020204030204" pitchFamily="34" charset="0"/>
              </a:rPr>
              <a:t>Cos’è il diritto alla partecipazione di bambine, bambini e adolescenti nelle scuole? </a:t>
            </a:r>
          </a:p>
          <a:p>
            <a:endParaRPr lang="it-IT"/>
          </a:p>
        </p:txBody>
      </p:sp>
      <p:pic>
        <p:nvPicPr>
          <p:cNvPr id="11" name="Immagine 10">
            <a:extLst>
              <a:ext uri="{FF2B5EF4-FFF2-40B4-BE49-F238E27FC236}">
                <a16:creationId xmlns:a16="http://schemas.microsoft.com/office/drawing/2014/main" id="{00417FA6-51B9-07CA-E6B8-DC0AA2EC75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0692" y="3236660"/>
            <a:ext cx="4681728" cy="3121152"/>
          </a:xfrm>
          <a:prstGeom prst="rect">
            <a:avLst/>
          </a:prstGeom>
        </p:spPr>
      </p:pic>
    </p:spTree>
    <p:extLst>
      <p:ext uri="{BB962C8B-B14F-4D97-AF65-F5344CB8AC3E}">
        <p14:creationId xmlns:p14="http://schemas.microsoft.com/office/powerpoint/2010/main" val="72114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31061" y="6110302"/>
            <a:ext cx="1125348" cy="685223"/>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6614255" y="2776"/>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sz="1800" b="0" i="0" u="none" strike="noStrike" baseline="0">
              <a:solidFill>
                <a:srgbClr val="0E9ED4"/>
              </a:solidFill>
              <a:latin typeface="Calibri" panose="020F0502020204030204" pitchFamily="34" charset="0"/>
            </a:endParaRPr>
          </a:p>
        </p:txBody>
      </p:sp>
      <p:pic>
        <p:nvPicPr>
          <p:cNvPr id="15" name="Immagine 14">
            <a:extLst>
              <a:ext uri="{FF2B5EF4-FFF2-40B4-BE49-F238E27FC236}">
                <a16:creationId xmlns:a16="http://schemas.microsoft.com/office/drawing/2014/main" id="{8090E80B-570C-73FF-6F9E-60C4230F4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4256" y="6493554"/>
            <a:ext cx="5578763" cy="361670"/>
          </a:xfrm>
          <a:prstGeom prst="rect">
            <a:avLst/>
          </a:prstGeom>
        </p:spPr>
      </p:pic>
      <p:pic>
        <p:nvPicPr>
          <p:cNvPr id="16" name="Immagine 15">
            <a:extLst>
              <a:ext uri="{FF2B5EF4-FFF2-40B4-BE49-F238E27FC236}">
                <a16:creationId xmlns:a16="http://schemas.microsoft.com/office/drawing/2014/main" id="{17AE19FF-490C-804F-3976-3A217284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4256" y="0"/>
            <a:ext cx="5578763" cy="361670"/>
          </a:xfrm>
          <a:prstGeom prst="rect">
            <a:avLst/>
          </a:prstGeom>
        </p:spPr>
      </p:pic>
      <p:sp>
        <p:nvSpPr>
          <p:cNvPr id="7" name="CasellaDiTesto 6">
            <a:extLst>
              <a:ext uri="{FF2B5EF4-FFF2-40B4-BE49-F238E27FC236}">
                <a16:creationId xmlns:a16="http://schemas.microsoft.com/office/drawing/2014/main" id="{7349F677-0DC8-9659-3AE3-A682956E801C}"/>
              </a:ext>
            </a:extLst>
          </p:cNvPr>
          <p:cNvSpPr txBox="1"/>
          <p:nvPr/>
        </p:nvSpPr>
        <p:spPr>
          <a:xfrm>
            <a:off x="7107152" y="854880"/>
            <a:ext cx="4328809" cy="954107"/>
          </a:xfrm>
          <a:prstGeom prst="rect">
            <a:avLst/>
          </a:prstGeom>
          <a:noFill/>
        </p:spPr>
        <p:txBody>
          <a:bodyPr wrap="square" lIns="91440" tIns="45720" rIns="91440" bIns="45720" rtlCol="0" anchor="t">
            <a:spAutoFit/>
          </a:bodyPr>
          <a:lstStyle/>
          <a:p>
            <a:pPr algn="ctr"/>
            <a:r>
              <a:rPr lang="it-IT" sz="2800" b="1">
                <a:solidFill>
                  <a:schemeClr val="bg1"/>
                </a:solidFill>
                <a:latin typeface="Calibri"/>
                <a:cs typeface="Calibri"/>
              </a:rPr>
              <a:t>I</a:t>
            </a:r>
            <a:r>
              <a:rPr lang="it-IT" sz="2800" b="1" i="0" u="none" strike="noStrike" baseline="0">
                <a:solidFill>
                  <a:schemeClr val="bg1"/>
                </a:solidFill>
                <a:latin typeface="Calibri"/>
                <a:cs typeface="Calibri"/>
              </a:rPr>
              <a:t>l Gruppo di Progettazione per i Diritti (GPD) </a:t>
            </a:r>
            <a:endParaRPr lang="it-IT" sz="2800">
              <a:solidFill>
                <a:schemeClr val="bg1"/>
              </a:solidFill>
              <a:latin typeface="Calibri"/>
              <a:cs typeface="Calibri"/>
            </a:endParaRPr>
          </a:p>
        </p:txBody>
      </p:sp>
      <p:sp>
        <p:nvSpPr>
          <p:cNvPr id="4" name="CasellaDiTesto 3">
            <a:extLst>
              <a:ext uri="{FF2B5EF4-FFF2-40B4-BE49-F238E27FC236}">
                <a16:creationId xmlns:a16="http://schemas.microsoft.com/office/drawing/2014/main" id="{9458D193-D27C-424F-20FE-B3967FEE68BB}"/>
              </a:ext>
            </a:extLst>
          </p:cNvPr>
          <p:cNvSpPr txBox="1"/>
          <p:nvPr/>
        </p:nvSpPr>
        <p:spPr>
          <a:xfrm>
            <a:off x="517236" y="758757"/>
            <a:ext cx="5578764" cy="4524315"/>
          </a:xfrm>
          <a:prstGeom prst="rect">
            <a:avLst/>
          </a:prstGeom>
          <a:noFill/>
        </p:spPr>
        <p:txBody>
          <a:bodyPr wrap="square" lIns="91440" tIns="45720" rIns="91440" bIns="45720" rtlCol="0" anchor="t">
            <a:spAutoFit/>
          </a:bodyPr>
          <a:lstStyle/>
          <a:p>
            <a:endParaRPr lang="it-IT" sz="1800" b="0" i="0" u="none" strike="noStrike" baseline="0">
              <a:solidFill>
                <a:srgbClr val="000000"/>
              </a:solidFill>
              <a:latin typeface="Calibri" panose="020F0502020204030204" pitchFamily="34" charset="0"/>
            </a:endParaRPr>
          </a:p>
          <a:p>
            <a:r>
              <a:rPr lang="it-IT">
                <a:solidFill>
                  <a:srgbClr val="000000"/>
                </a:solidFill>
                <a:latin typeface="Calibri"/>
                <a:cs typeface="Calibri"/>
              </a:rPr>
              <a:t>Composizione: </a:t>
            </a:r>
            <a:endParaRPr lang="it-IT" sz="1800" b="0" i="0" u="none" strike="noStrike" baseline="0">
              <a:solidFill>
                <a:srgbClr val="000000"/>
              </a:solidFill>
              <a:latin typeface="Calibri"/>
              <a:cs typeface="Calibri"/>
            </a:endParaRPr>
          </a:p>
          <a:p>
            <a:r>
              <a:rPr lang="it-IT">
                <a:solidFill>
                  <a:srgbClr val="000000"/>
                </a:solidFill>
                <a:latin typeface="Calibri"/>
                <a:cs typeface="Calibri"/>
              </a:rPr>
              <a:t>R</a:t>
            </a:r>
            <a:r>
              <a:rPr lang="it-IT" sz="1800" b="0" i="0" u="none" strike="noStrike" baseline="0">
                <a:solidFill>
                  <a:srgbClr val="000000"/>
                </a:solidFill>
                <a:latin typeface="Calibri"/>
                <a:cs typeface="Calibri"/>
              </a:rPr>
              <a:t>appresentanti di tutte le classi </a:t>
            </a:r>
          </a:p>
          <a:p>
            <a:r>
              <a:rPr lang="it-IT">
                <a:solidFill>
                  <a:srgbClr val="000000"/>
                </a:solidFill>
                <a:latin typeface="Calibri"/>
                <a:cs typeface="Calibri"/>
              </a:rPr>
              <a:t>Rappresentanti di tutte </a:t>
            </a:r>
            <a:r>
              <a:rPr lang="it-IT" sz="1800" b="0" i="0" u="none" strike="noStrike" baseline="0">
                <a:solidFill>
                  <a:srgbClr val="000000"/>
                </a:solidFill>
                <a:latin typeface="Calibri"/>
                <a:cs typeface="Calibri"/>
              </a:rPr>
              <a:t>le componenti della scuola </a:t>
            </a:r>
          </a:p>
          <a:p>
            <a:endParaRPr lang="it-IT">
              <a:solidFill>
                <a:srgbClr val="000000"/>
              </a:solidFill>
              <a:latin typeface="Calibri" panose="020F0502020204030204" pitchFamily="34" charset="0"/>
            </a:endParaRPr>
          </a:p>
          <a:p>
            <a:r>
              <a:rPr lang="it-IT">
                <a:solidFill>
                  <a:srgbClr val="000000"/>
                </a:solidFill>
                <a:latin typeface="Calibri"/>
                <a:cs typeface="Calibri"/>
              </a:rPr>
              <a:t>IL GPD è un gruppo rappresentativo di ragazze, ragazzi e adulti della comunità educante (e possibilmente genitori/tutori) che si occupa di farsi portavoce e  condividere le esperienze di educazione ai diritti e di  supervisionarne l'attuazione nel proprio contesto scolastico. </a:t>
            </a:r>
          </a:p>
          <a:p>
            <a:endParaRPr lang="it-IT">
              <a:solidFill>
                <a:srgbClr val="000000"/>
              </a:solidFill>
              <a:latin typeface="Calibri" panose="020F0502020204030204" pitchFamily="34" charset="0"/>
            </a:endParaRPr>
          </a:p>
          <a:p>
            <a:r>
              <a:rPr lang="it-IT">
                <a:solidFill>
                  <a:srgbClr val="000000"/>
                </a:solidFill>
                <a:latin typeface="Calibri"/>
                <a:cs typeface="Calibri"/>
              </a:rPr>
              <a:t>È un’iniziativa che garantisce la partecipazione di tutti gli studenti per le iniziative della scuola in generale, del comitato provinciale per l’UNICEF e anche dell’Ufficio Scuola di UNICEF Italia. </a:t>
            </a:r>
          </a:p>
        </p:txBody>
      </p:sp>
      <p:sp>
        <p:nvSpPr>
          <p:cNvPr id="5" name="CasellaDiTesto 4">
            <a:extLst>
              <a:ext uri="{FF2B5EF4-FFF2-40B4-BE49-F238E27FC236}">
                <a16:creationId xmlns:a16="http://schemas.microsoft.com/office/drawing/2014/main" id="{0F9066EF-39D8-7DBB-F6D6-71B2601A08A5}"/>
              </a:ext>
            </a:extLst>
          </p:cNvPr>
          <p:cNvSpPr txBox="1"/>
          <p:nvPr/>
        </p:nvSpPr>
        <p:spPr>
          <a:xfrm>
            <a:off x="7509752" y="2721114"/>
            <a:ext cx="4042940" cy="1384995"/>
          </a:xfrm>
          <a:prstGeom prst="rect">
            <a:avLst/>
          </a:prstGeom>
          <a:noFill/>
        </p:spPr>
        <p:txBody>
          <a:bodyPr wrap="square" rtlCol="0">
            <a:spAutoFit/>
          </a:bodyPr>
          <a:lstStyle/>
          <a:p>
            <a:pPr algn="ctr"/>
            <a:r>
              <a:rPr lang="it-IT" sz="2800" b="1"/>
              <a:t>Iniziativa è rivolta alle scuole secondarie di primo e secondo grado </a:t>
            </a:r>
          </a:p>
        </p:txBody>
      </p:sp>
    </p:spTree>
    <p:extLst>
      <p:ext uri="{BB962C8B-B14F-4D97-AF65-F5344CB8AC3E}">
        <p14:creationId xmlns:p14="http://schemas.microsoft.com/office/powerpoint/2010/main" val="2841509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844402" y="6077526"/>
            <a:ext cx="1125348" cy="685223"/>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0" y="26390"/>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it-IT"/>
          </a:p>
        </p:txBody>
      </p:sp>
      <p:sp>
        <p:nvSpPr>
          <p:cNvPr id="5" name="CasellaDiTesto 4">
            <a:extLst>
              <a:ext uri="{FF2B5EF4-FFF2-40B4-BE49-F238E27FC236}">
                <a16:creationId xmlns:a16="http://schemas.microsoft.com/office/drawing/2014/main" id="{A3EA64C0-393E-30FA-C711-7C483AAB2149}"/>
              </a:ext>
            </a:extLst>
          </p:cNvPr>
          <p:cNvSpPr txBox="1"/>
          <p:nvPr/>
        </p:nvSpPr>
        <p:spPr>
          <a:xfrm>
            <a:off x="484910" y="593436"/>
            <a:ext cx="4498109" cy="1015663"/>
          </a:xfrm>
          <a:prstGeom prst="rect">
            <a:avLst/>
          </a:prstGeom>
          <a:noFill/>
        </p:spPr>
        <p:txBody>
          <a:bodyPr wrap="square" rtlCol="0">
            <a:spAutoFit/>
          </a:bodyPr>
          <a:lstStyle/>
          <a:p>
            <a:endParaRPr lang="it-IT" sz="4000">
              <a:solidFill>
                <a:schemeClr val="bg1"/>
              </a:solidFill>
            </a:endParaRPr>
          </a:p>
          <a:p>
            <a:pPr algn="ctr"/>
            <a:endParaRPr lang="it-IT" sz="2000">
              <a:solidFill>
                <a:schemeClr val="bg1"/>
              </a:solidFill>
            </a:endParaRPr>
          </a:p>
        </p:txBody>
      </p:sp>
      <p:pic>
        <p:nvPicPr>
          <p:cNvPr id="15" name="Immagine 14">
            <a:extLst>
              <a:ext uri="{FF2B5EF4-FFF2-40B4-BE49-F238E27FC236}">
                <a16:creationId xmlns:a16="http://schemas.microsoft.com/office/drawing/2014/main" id="{8090E80B-570C-73FF-6F9E-60C4230F4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 y="6549110"/>
            <a:ext cx="5578763" cy="361670"/>
          </a:xfrm>
          <a:prstGeom prst="rect">
            <a:avLst/>
          </a:prstGeom>
        </p:spPr>
      </p:pic>
      <p:pic>
        <p:nvPicPr>
          <p:cNvPr id="16" name="Immagine 15">
            <a:extLst>
              <a:ext uri="{FF2B5EF4-FFF2-40B4-BE49-F238E27FC236}">
                <a16:creationId xmlns:a16="http://schemas.microsoft.com/office/drawing/2014/main" id="{17AE19FF-490C-804F-3976-3A217284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 y="0"/>
            <a:ext cx="5578763" cy="361670"/>
          </a:xfrm>
          <a:prstGeom prst="rect">
            <a:avLst/>
          </a:prstGeom>
        </p:spPr>
      </p:pic>
      <p:sp>
        <p:nvSpPr>
          <p:cNvPr id="11" name="CasellaDiTesto 10">
            <a:extLst>
              <a:ext uri="{FF2B5EF4-FFF2-40B4-BE49-F238E27FC236}">
                <a16:creationId xmlns:a16="http://schemas.microsoft.com/office/drawing/2014/main" id="{3102B511-DE67-893E-F807-23E28738C3BA}"/>
              </a:ext>
            </a:extLst>
          </p:cNvPr>
          <p:cNvSpPr txBox="1"/>
          <p:nvPr/>
        </p:nvSpPr>
        <p:spPr>
          <a:xfrm>
            <a:off x="686689" y="628233"/>
            <a:ext cx="4094550" cy="2492990"/>
          </a:xfrm>
          <a:prstGeom prst="rect">
            <a:avLst/>
          </a:prstGeom>
          <a:noFill/>
        </p:spPr>
        <p:txBody>
          <a:bodyPr wrap="square" rtlCol="0">
            <a:spAutoFit/>
          </a:bodyPr>
          <a:lstStyle/>
          <a:p>
            <a:pPr algn="ctr"/>
            <a:r>
              <a:rPr lang="it-IT" sz="2800" b="1" i="0" u="none" strike="noStrike" baseline="0">
                <a:solidFill>
                  <a:schemeClr val="bg1"/>
                </a:solidFill>
              </a:rPr>
              <a:t>Azioni e finalità del  </a:t>
            </a:r>
          </a:p>
          <a:p>
            <a:pPr algn="ctr"/>
            <a:r>
              <a:rPr lang="it-IT" sz="3200" b="1">
                <a:solidFill>
                  <a:schemeClr val="bg1"/>
                </a:solidFill>
                <a:latin typeface="Univers LT Std 45 Light"/>
              </a:rPr>
              <a:t>Gruppo di Progettazione per i Diritti </a:t>
            </a:r>
          </a:p>
          <a:p>
            <a:pPr algn="ctr"/>
            <a:endParaRPr lang="it-IT" sz="3200">
              <a:solidFill>
                <a:schemeClr val="bg1"/>
              </a:solidFill>
            </a:endParaRPr>
          </a:p>
        </p:txBody>
      </p:sp>
      <p:sp>
        <p:nvSpPr>
          <p:cNvPr id="10" name="CasellaDiTesto 9">
            <a:extLst>
              <a:ext uri="{FF2B5EF4-FFF2-40B4-BE49-F238E27FC236}">
                <a16:creationId xmlns:a16="http://schemas.microsoft.com/office/drawing/2014/main" id="{FCF0B5BD-DFFE-5094-C97B-777AD505396F}"/>
              </a:ext>
            </a:extLst>
          </p:cNvPr>
          <p:cNvSpPr txBox="1"/>
          <p:nvPr/>
        </p:nvSpPr>
        <p:spPr>
          <a:xfrm>
            <a:off x="5926547" y="180835"/>
            <a:ext cx="5578764" cy="6555641"/>
          </a:xfrm>
          <a:prstGeom prst="rect">
            <a:avLst/>
          </a:prstGeom>
          <a:noFill/>
        </p:spPr>
        <p:txBody>
          <a:bodyPr wrap="square">
            <a:spAutoFit/>
          </a:bodyPr>
          <a:lstStyle/>
          <a:p>
            <a:pPr algn="ctr"/>
            <a:r>
              <a:rPr lang="it-IT" sz="2400" b="0" i="0" u="none" strike="noStrike" baseline="0">
                <a:solidFill>
                  <a:srgbClr val="3B3B3A"/>
                </a:solidFill>
                <a:latin typeface="Univers LT Std 45 Light"/>
              </a:rPr>
              <a:t>All’interno della scuola </a:t>
            </a:r>
          </a:p>
          <a:p>
            <a:pPr algn="ctr"/>
            <a:r>
              <a:rPr lang="it-IT" sz="2400" b="0" i="0" u="none" strike="noStrike" baseline="0">
                <a:solidFill>
                  <a:srgbClr val="3B3B3A"/>
                </a:solidFill>
                <a:latin typeface="Univers LT Std 45 Light"/>
              </a:rPr>
              <a:t>questo gruppo deve: </a:t>
            </a:r>
          </a:p>
          <a:p>
            <a:pPr algn="just"/>
            <a:endParaRPr lang="it-IT" sz="2400" b="0" i="0" u="none" strike="noStrike" baseline="0">
              <a:solidFill>
                <a:srgbClr val="3B3B3A"/>
              </a:solidFill>
              <a:latin typeface="Univers LT Std 45 Light"/>
            </a:endParaRPr>
          </a:p>
          <a:p>
            <a:pPr marL="342900" indent="-342900" algn="just">
              <a:buClr>
                <a:srgbClr val="0190DD"/>
              </a:buClr>
              <a:buFont typeface="Wingdings" panose="05000000000000000000" pitchFamily="2" charset="2"/>
              <a:buChar char="q"/>
            </a:pPr>
            <a:r>
              <a:rPr lang="it-IT" sz="2200" b="0" i="0" u="none" strike="noStrike" baseline="0">
                <a:solidFill>
                  <a:srgbClr val="3B3B3A"/>
                </a:solidFill>
              </a:rPr>
              <a:t>essere coinvolto nel definire le azioni a sostegno dei diritti dell’infanzia e dell’adolescenza attraverso incontri periodici da definire autonomamente </a:t>
            </a:r>
          </a:p>
          <a:p>
            <a:pPr marL="342900" indent="-342900" algn="just">
              <a:buClr>
                <a:srgbClr val="0190DD"/>
              </a:buClr>
              <a:buFont typeface="Wingdings" panose="05000000000000000000" pitchFamily="2" charset="2"/>
              <a:buChar char="q"/>
            </a:pPr>
            <a:endParaRPr lang="it-IT" sz="2200" b="0" i="0" u="none" strike="noStrike" baseline="0">
              <a:solidFill>
                <a:srgbClr val="3B3B3A"/>
              </a:solidFill>
            </a:endParaRPr>
          </a:p>
          <a:p>
            <a:pPr marL="342900" indent="-342900" algn="just">
              <a:buClr>
                <a:srgbClr val="0190DD"/>
              </a:buClr>
              <a:buFont typeface="Wingdings" panose="05000000000000000000" pitchFamily="2" charset="2"/>
              <a:buChar char="q"/>
            </a:pPr>
            <a:r>
              <a:rPr lang="it-IT" sz="2200" b="0" i="0" u="none" strike="noStrike" baseline="0">
                <a:solidFill>
                  <a:srgbClr val="3B3B3A"/>
                </a:solidFill>
              </a:rPr>
              <a:t>promuovere iniziative di educazione ai diritti sia in occasione dei due momenti più istituzionali (20 novembre e 27 maggio) sia nel corso di tutto l’anno </a:t>
            </a:r>
          </a:p>
          <a:p>
            <a:pPr marL="342900" indent="-342900" algn="just">
              <a:buClr>
                <a:srgbClr val="0190DD"/>
              </a:buClr>
              <a:buFont typeface="Wingdings" panose="05000000000000000000" pitchFamily="2" charset="2"/>
              <a:buChar char="q"/>
            </a:pPr>
            <a:endParaRPr lang="it-IT" sz="2200" b="0" i="0" u="none" strike="noStrike" baseline="0">
              <a:solidFill>
                <a:srgbClr val="3B3B3A"/>
              </a:solidFill>
            </a:endParaRPr>
          </a:p>
          <a:p>
            <a:pPr marL="342900" indent="-342900" algn="just">
              <a:buClr>
                <a:srgbClr val="0190DD"/>
              </a:buClr>
              <a:buFont typeface="Wingdings" panose="05000000000000000000" pitchFamily="2" charset="2"/>
              <a:buChar char="q"/>
            </a:pPr>
            <a:r>
              <a:rPr lang="it-IT" sz="2200" b="0" i="0" u="none" strike="noStrike" baseline="0">
                <a:solidFill>
                  <a:srgbClr val="3B3B3A"/>
                </a:solidFill>
              </a:rPr>
              <a:t>proporre idee su attività da svolgere a scuola </a:t>
            </a:r>
          </a:p>
          <a:p>
            <a:pPr marL="342900" indent="-342900" algn="just">
              <a:buClr>
                <a:srgbClr val="0190DD"/>
              </a:buClr>
              <a:buFont typeface="Wingdings" panose="05000000000000000000" pitchFamily="2" charset="2"/>
              <a:buChar char="q"/>
            </a:pPr>
            <a:endParaRPr lang="it-IT" sz="2200" b="0" i="0" u="none" strike="noStrike" baseline="0">
              <a:solidFill>
                <a:srgbClr val="3B3B3A"/>
              </a:solidFill>
            </a:endParaRPr>
          </a:p>
          <a:p>
            <a:pPr marL="342900" indent="-342900" algn="just">
              <a:buClr>
                <a:srgbClr val="0190DD"/>
              </a:buClr>
              <a:buFont typeface="Wingdings" panose="05000000000000000000" pitchFamily="2" charset="2"/>
              <a:buChar char="q"/>
            </a:pPr>
            <a:r>
              <a:rPr lang="it-IT" sz="2200" b="0" i="0" u="none" strike="noStrike" baseline="0">
                <a:solidFill>
                  <a:srgbClr val="3B3B3A"/>
                </a:solidFill>
              </a:rPr>
              <a:t>farsi portavoce delle opinioni e idee delle compagne e dei compagni </a:t>
            </a:r>
            <a:endParaRPr lang="it-IT" sz="2200"/>
          </a:p>
          <a:p>
            <a:pPr algn="just"/>
            <a:endParaRPr lang="it-IT"/>
          </a:p>
        </p:txBody>
      </p:sp>
      <p:pic>
        <p:nvPicPr>
          <p:cNvPr id="6" name="Immagine 5" descr="Immagine che contiene Viso umano, persona, vestiti, Condivisione&#10;&#10;Descrizione generata automaticamente">
            <a:extLst>
              <a:ext uri="{FF2B5EF4-FFF2-40B4-BE49-F238E27FC236}">
                <a16:creationId xmlns:a16="http://schemas.microsoft.com/office/drawing/2014/main" id="{350270D3-16E7-E0D0-CA61-88DBCB3C6C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565" y="2956374"/>
            <a:ext cx="4681728" cy="3121152"/>
          </a:xfrm>
          <a:prstGeom prst="rect">
            <a:avLst/>
          </a:prstGeom>
        </p:spPr>
      </p:pic>
    </p:spTree>
    <p:extLst>
      <p:ext uri="{BB962C8B-B14F-4D97-AF65-F5344CB8AC3E}">
        <p14:creationId xmlns:p14="http://schemas.microsoft.com/office/powerpoint/2010/main" val="3505061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31061" y="6110302"/>
            <a:ext cx="1125348" cy="685223"/>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6608974" y="-2776"/>
            <a:ext cx="5578764"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sz="1800" b="0" i="0" u="none" strike="noStrike" baseline="0">
              <a:solidFill>
                <a:srgbClr val="0E9ED4"/>
              </a:solidFill>
              <a:latin typeface="Calibri" panose="020F0502020204030204" pitchFamily="34" charset="0"/>
            </a:endParaRPr>
          </a:p>
        </p:txBody>
      </p:sp>
      <p:pic>
        <p:nvPicPr>
          <p:cNvPr id="15" name="Immagine 14">
            <a:extLst>
              <a:ext uri="{FF2B5EF4-FFF2-40B4-BE49-F238E27FC236}">
                <a16:creationId xmlns:a16="http://schemas.microsoft.com/office/drawing/2014/main" id="{8090E80B-570C-73FF-6F9E-60C4230F4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4256" y="6493554"/>
            <a:ext cx="5578763" cy="361670"/>
          </a:xfrm>
          <a:prstGeom prst="rect">
            <a:avLst/>
          </a:prstGeom>
        </p:spPr>
      </p:pic>
      <p:pic>
        <p:nvPicPr>
          <p:cNvPr id="16" name="Immagine 15">
            <a:extLst>
              <a:ext uri="{FF2B5EF4-FFF2-40B4-BE49-F238E27FC236}">
                <a16:creationId xmlns:a16="http://schemas.microsoft.com/office/drawing/2014/main" id="{17AE19FF-490C-804F-3976-3A217284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4256" y="0"/>
            <a:ext cx="5578763" cy="361670"/>
          </a:xfrm>
          <a:prstGeom prst="rect">
            <a:avLst/>
          </a:prstGeom>
        </p:spPr>
      </p:pic>
      <p:sp>
        <p:nvSpPr>
          <p:cNvPr id="7" name="CasellaDiTesto 6">
            <a:extLst>
              <a:ext uri="{FF2B5EF4-FFF2-40B4-BE49-F238E27FC236}">
                <a16:creationId xmlns:a16="http://schemas.microsoft.com/office/drawing/2014/main" id="{7349F677-0DC8-9659-3AE3-A682956E801C}"/>
              </a:ext>
            </a:extLst>
          </p:cNvPr>
          <p:cNvSpPr txBox="1"/>
          <p:nvPr/>
        </p:nvSpPr>
        <p:spPr>
          <a:xfrm>
            <a:off x="7107152" y="854880"/>
            <a:ext cx="4328809" cy="1815882"/>
          </a:xfrm>
          <a:prstGeom prst="rect">
            <a:avLst/>
          </a:prstGeom>
          <a:noFill/>
        </p:spPr>
        <p:txBody>
          <a:bodyPr wrap="square" rtlCol="0">
            <a:spAutoFit/>
          </a:bodyPr>
          <a:lstStyle/>
          <a:p>
            <a:pPr algn="ctr"/>
            <a:r>
              <a:rPr lang="it-IT" sz="2800" b="1">
                <a:solidFill>
                  <a:schemeClr val="bg1"/>
                </a:solidFill>
                <a:latin typeface="Calibri" panose="020F0502020204030204" pitchFamily="34" charset="0"/>
              </a:rPr>
              <a:t>Gli ambiti di interesse e azione del </a:t>
            </a:r>
            <a:r>
              <a:rPr lang="it-IT" sz="2800" b="1" i="0" u="none" strike="noStrike" baseline="0">
                <a:solidFill>
                  <a:schemeClr val="bg1"/>
                </a:solidFill>
                <a:latin typeface="Calibri" panose="020F0502020204030204" pitchFamily="34" charset="0"/>
              </a:rPr>
              <a:t>Gruppo di Progettazione per i Diritti (GPD) </a:t>
            </a:r>
            <a:endParaRPr lang="it-IT" sz="2800">
              <a:solidFill>
                <a:schemeClr val="bg1"/>
              </a:solidFill>
            </a:endParaRPr>
          </a:p>
        </p:txBody>
      </p:sp>
      <p:sp>
        <p:nvSpPr>
          <p:cNvPr id="4" name="CasellaDiTesto 3">
            <a:extLst>
              <a:ext uri="{FF2B5EF4-FFF2-40B4-BE49-F238E27FC236}">
                <a16:creationId xmlns:a16="http://schemas.microsoft.com/office/drawing/2014/main" id="{9458D193-D27C-424F-20FE-B3967FEE68BB}"/>
              </a:ext>
            </a:extLst>
          </p:cNvPr>
          <p:cNvSpPr txBox="1"/>
          <p:nvPr/>
        </p:nvSpPr>
        <p:spPr>
          <a:xfrm>
            <a:off x="1345926" y="437564"/>
            <a:ext cx="5016090" cy="4247317"/>
          </a:xfrm>
          <a:prstGeom prst="rect">
            <a:avLst/>
          </a:prstGeom>
          <a:noFill/>
        </p:spPr>
        <p:txBody>
          <a:bodyPr wrap="square" rtlCol="0">
            <a:spAutoFit/>
          </a:bodyPr>
          <a:lstStyle/>
          <a:p>
            <a:r>
              <a:rPr lang="it-IT" sz="1800" b="1" i="0" u="none" strike="noStrike" baseline="0">
                <a:solidFill>
                  <a:srgbClr val="000000"/>
                </a:solidFill>
                <a:latin typeface="Calibri" panose="020F0502020204030204" pitchFamily="34" charset="0"/>
              </a:rPr>
              <a:t>TEMI E MODALITA’</a:t>
            </a:r>
            <a:r>
              <a:rPr lang="it-IT" sz="1800" b="0" i="0" u="none" strike="noStrike" baseline="0">
                <a:solidFill>
                  <a:srgbClr val="000000"/>
                </a:solidFill>
                <a:latin typeface="Calibri" panose="020F0502020204030204" pitchFamily="34" charset="0"/>
              </a:rPr>
              <a:t>: coinvolgere studentesse e studenti nella proposta di alcune tematiche e di linguaggi educativi. Chiedere loro di esprimere la loro preferenza tra varie opportunità di apprendimento (lavoro di gruppo, apprendimento individuale, ricerche online, una visita a un museo locale o la consultazione dei libri di una biblioteca). </a:t>
            </a:r>
          </a:p>
          <a:p>
            <a:endParaRPr lang="it-IT" sz="1800" b="0" i="0" u="none" strike="noStrike" baseline="0">
              <a:solidFill>
                <a:srgbClr val="000000"/>
              </a:solidFill>
              <a:latin typeface="Calibri" panose="020F0502020204030204" pitchFamily="34" charset="0"/>
            </a:endParaRPr>
          </a:p>
          <a:p>
            <a:r>
              <a:rPr lang="it-IT" sz="1800" b="1" i="0" u="none" strike="noStrike" baseline="0">
                <a:solidFill>
                  <a:srgbClr val="000000"/>
                </a:solidFill>
                <a:latin typeface="Calibri" panose="020F0502020204030204" pitchFamily="34" charset="0"/>
              </a:rPr>
              <a:t>ATTIVITÀ</a:t>
            </a:r>
            <a:r>
              <a:rPr lang="it-IT" sz="1800" b="0" i="0" u="none" strike="noStrike" baseline="0">
                <a:solidFill>
                  <a:srgbClr val="000000"/>
                </a:solidFill>
                <a:latin typeface="Calibri" panose="020F0502020204030204" pitchFamily="34" charset="0"/>
              </a:rPr>
              <a:t>: chiedere a studenti e studentesse di esprimere le loro idee su quali possano essere delle attività che ritengono interessanti e che ancora la scuola non realizza, ad esempio relativamente all’accoglienza di alunni e alunne nuove, al recupero di ambienti esterni, a momenti di incontro autogestiti da inserire nel calendario scolastico. </a:t>
            </a:r>
          </a:p>
        </p:txBody>
      </p:sp>
      <p:sp>
        <p:nvSpPr>
          <p:cNvPr id="6" name="CasellaDiTesto 5">
            <a:extLst>
              <a:ext uri="{FF2B5EF4-FFF2-40B4-BE49-F238E27FC236}">
                <a16:creationId xmlns:a16="http://schemas.microsoft.com/office/drawing/2014/main" id="{82679CA5-568B-4752-B830-ABE3C0FADBDE}"/>
              </a:ext>
            </a:extLst>
          </p:cNvPr>
          <p:cNvSpPr txBox="1"/>
          <p:nvPr/>
        </p:nvSpPr>
        <p:spPr>
          <a:xfrm>
            <a:off x="7381935" y="2838222"/>
            <a:ext cx="4679004" cy="3693319"/>
          </a:xfrm>
          <a:prstGeom prst="rect">
            <a:avLst/>
          </a:prstGeom>
          <a:noFill/>
        </p:spPr>
        <p:txBody>
          <a:bodyPr wrap="square" rtlCol="0">
            <a:spAutoFit/>
          </a:bodyPr>
          <a:lstStyle/>
          <a:p>
            <a:r>
              <a:rPr lang="it-IT" sz="1800" b="1" i="0" u="none" strike="noStrike" baseline="0">
                <a:solidFill>
                  <a:srgbClr val="000000"/>
                </a:solidFill>
                <a:latin typeface="Calibri" panose="020F0502020204030204" pitchFamily="34" charset="0"/>
              </a:rPr>
              <a:t>SPAZI</a:t>
            </a:r>
            <a:r>
              <a:rPr lang="it-IT" sz="1800" b="0" i="0" u="none" strike="noStrike" baseline="0">
                <a:solidFill>
                  <a:srgbClr val="000000"/>
                </a:solidFill>
                <a:latin typeface="Calibri" panose="020F0502020204030204" pitchFamily="34" charset="0"/>
              </a:rPr>
              <a:t>: co-progettare la definizione di spazi comuni della scuola; definire a livello di classe la gestione dello spazio dell’aula; individuare nuovi ambienti da utilizzare e definire insieme le attività che possono ospitare. </a:t>
            </a:r>
          </a:p>
          <a:p>
            <a:endParaRPr lang="it-IT">
              <a:solidFill>
                <a:srgbClr val="000000"/>
              </a:solidFill>
              <a:latin typeface="Calibri" panose="020F0502020204030204" pitchFamily="34" charset="0"/>
            </a:endParaRPr>
          </a:p>
          <a:p>
            <a:r>
              <a:rPr lang="it-IT" sz="1800" b="1" i="0" u="none" strike="noStrike" baseline="0">
                <a:solidFill>
                  <a:srgbClr val="000000"/>
                </a:solidFill>
                <a:latin typeface="Calibri" panose="020F0502020204030204" pitchFamily="34" charset="0"/>
              </a:rPr>
              <a:t>TEMPI</a:t>
            </a:r>
            <a:r>
              <a:rPr lang="it-IT" sz="1800" b="0" i="0" u="none" strike="noStrike" baseline="0">
                <a:solidFill>
                  <a:srgbClr val="000000"/>
                </a:solidFill>
                <a:latin typeface="Calibri" panose="020F0502020204030204" pitchFamily="34" charset="0"/>
              </a:rPr>
              <a:t>: condividere il calendario scolastico per creare consapevolezza in studentesse e studenti delle tempistiche dell’anno; dedicare dei momenti alla condivisione di proposte o riflessioni su tematiche proposte da studentesse e studenti</a:t>
            </a:r>
          </a:p>
          <a:p>
            <a:endParaRPr lang="it-IT"/>
          </a:p>
        </p:txBody>
      </p:sp>
      <p:pic>
        <p:nvPicPr>
          <p:cNvPr id="9" name="Elemento grafico 8" descr="Casa1 con riempimento a tinta unita">
            <a:extLst>
              <a:ext uri="{FF2B5EF4-FFF2-40B4-BE49-F238E27FC236}">
                <a16:creationId xmlns:a16="http://schemas.microsoft.com/office/drawing/2014/main" id="{E34EA24D-66C6-D0A9-B34A-3636236958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7143" y="3049099"/>
            <a:ext cx="914400" cy="914400"/>
          </a:xfrm>
          <a:prstGeom prst="rect">
            <a:avLst/>
          </a:prstGeom>
        </p:spPr>
      </p:pic>
      <p:pic>
        <p:nvPicPr>
          <p:cNvPr id="11" name="Elemento grafico 10" descr="Cronometro con riempimento a tinta unita">
            <a:extLst>
              <a:ext uri="{FF2B5EF4-FFF2-40B4-BE49-F238E27FC236}">
                <a16:creationId xmlns:a16="http://schemas.microsoft.com/office/drawing/2014/main" id="{82D9238A-086D-66CB-35B3-0408136659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08974" y="4612360"/>
            <a:ext cx="914400" cy="914400"/>
          </a:xfrm>
          <a:prstGeom prst="rect">
            <a:avLst/>
          </a:prstGeom>
        </p:spPr>
      </p:pic>
      <p:pic>
        <p:nvPicPr>
          <p:cNvPr id="17" name="Elemento grafico 16" descr="Carriola con riempimento a tinta unita">
            <a:extLst>
              <a:ext uri="{FF2B5EF4-FFF2-40B4-BE49-F238E27FC236}">
                <a16:creationId xmlns:a16="http://schemas.microsoft.com/office/drawing/2014/main" id="{E013B94D-741C-2014-9A82-0D7C613531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5916" y="2704809"/>
            <a:ext cx="914400" cy="914400"/>
          </a:xfrm>
          <a:prstGeom prst="rect">
            <a:avLst/>
          </a:prstGeom>
        </p:spPr>
      </p:pic>
      <p:pic>
        <p:nvPicPr>
          <p:cNvPr id="19" name="Elemento grafico 18" descr="Brainstorming di gruppo contorno">
            <a:extLst>
              <a:ext uri="{FF2B5EF4-FFF2-40B4-BE49-F238E27FC236}">
                <a16:creationId xmlns:a16="http://schemas.microsoft.com/office/drawing/2014/main" id="{430C7A6E-9A99-E395-019B-7F3ACFE603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8721" y="848421"/>
            <a:ext cx="914400" cy="914400"/>
          </a:xfrm>
          <a:prstGeom prst="rect">
            <a:avLst/>
          </a:prstGeom>
        </p:spPr>
      </p:pic>
    </p:spTree>
    <p:extLst>
      <p:ext uri="{BB962C8B-B14F-4D97-AF65-F5344CB8AC3E}">
        <p14:creationId xmlns:p14="http://schemas.microsoft.com/office/powerpoint/2010/main" val="2867744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844402" y="6077526"/>
            <a:ext cx="1125348" cy="685223"/>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0" y="0"/>
            <a:ext cx="3735421"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A3EA64C0-393E-30FA-C711-7C483AAB2149}"/>
              </a:ext>
            </a:extLst>
          </p:cNvPr>
          <p:cNvSpPr txBox="1"/>
          <p:nvPr/>
        </p:nvSpPr>
        <p:spPr>
          <a:xfrm>
            <a:off x="5009048" y="388707"/>
            <a:ext cx="6760724" cy="5293757"/>
          </a:xfrm>
          <a:prstGeom prst="rect">
            <a:avLst/>
          </a:prstGeom>
          <a:noFill/>
        </p:spPr>
        <p:txBody>
          <a:bodyPr wrap="square" rtlCol="0">
            <a:spAutoFit/>
          </a:bodyPr>
          <a:lstStyle/>
          <a:p>
            <a:pPr algn="just"/>
            <a:r>
              <a:rPr lang="it-IT" sz="1600" b="0" i="0" u="none" strike="noStrike" baseline="0">
                <a:solidFill>
                  <a:srgbClr val="3B3B3A"/>
                </a:solidFill>
              </a:rPr>
              <a:t>Ogni GPD dovrà realizzare </a:t>
            </a:r>
            <a:r>
              <a:rPr lang="it-IT" sz="1600" b="1" i="0" u="none" strike="noStrike" baseline="0">
                <a:solidFill>
                  <a:srgbClr val="3B3B3A"/>
                </a:solidFill>
              </a:rPr>
              <a:t>un incontro introduttivo sulla CRC </a:t>
            </a:r>
            <a:r>
              <a:rPr lang="it-IT" sz="1600" b="0" i="0" u="none" strike="noStrike" baseline="0">
                <a:solidFill>
                  <a:srgbClr val="3B3B3A"/>
                </a:solidFill>
              </a:rPr>
              <a:t>come indicato in maniera dettagliata nel toolkit dedicato alla partecipazione, in modo da apprenderne i principi fondamentali, sviluppare riflessioni e proporre idee riguardo a 5 specifici ambiti di attuazione dei diritti dell’infanzia e dell’adolescenza a scuola: </a:t>
            </a:r>
          </a:p>
          <a:p>
            <a:pPr algn="just"/>
            <a:endParaRPr lang="it-IT" sz="1600" b="0" i="0" u="none" strike="noStrike" baseline="0">
              <a:solidFill>
                <a:srgbClr val="3B3B3A"/>
              </a:solidFill>
            </a:endParaRPr>
          </a:p>
          <a:p>
            <a:pPr algn="just"/>
            <a:r>
              <a:rPr lang="it-IT" b="0" i="0" u="none" strike="noStrike" baseline="0">
                <a:solidFill>
                  <a:srgbClr val="3B3B3A"/>
                </a:solidFill>
              </a:rPr>
              <a:t> </a:t>
            </a:r>
            <a:r>
              <a:rPr lang="it-IT" sz="1600" b="0" i="0" u="none" strike="noStrike" baseline="0">
                <a:solidFill>
                  <a:srgbClr val="3B3B3A"/>
                </a:solidFill>
              </a:rPr>
              <a:t>AMBIENTE: una scuola che promuove la conoscenza dei diritti </a:t>
            </a:r>
          </a:p>
          <a:p>
            <a:pPr algn="just"/>
            <a:endParaRPr lang="it-IT" sz="1600" b="0" i="0" u="none" strike="noStrike" baseline="0">
              <a:solidFill>
                <a:srgbClr val="3B3B3A"/>
              </a:solidFill>
            </a:endParaRPr>
          </a:p>
          <a:p>
            <a:pPr algn="just"/>
            <a:r>
              <a:rPr lang="it-IT" sz="1600" b="0" i="0" u="none" strike="noStrike" baseline="0">
                <a:solidFill>
                  <a:srgbClr val="3B3B3A"/>
                </a:solidFill>
              </a:rPr>
              <a:t>BENESSERE: una scuola che promuove il benessere globale di tutte, tutti, ciascuna e ciascuno </a:t>
            </a:r>
          </a:p>
          <a:p>
            <a:pPr algn="just"/>
            <a:endParaRPr lang="it-IT" sz="1600" b="0" i="0" u="none" strike="noStrike" baseline="0">
              <a:solidFill>
                <a:srgbClr val="3B3B3A"/>
              </a:solidFill>
            </a:endParaRPr>
          </a:p>
          <a:p>
            <a:pPr algn="just"/>
            <a:r>
              <a:rPr lang="it-IT" sz="1600" b="0" i="0" u="none" strike="noStrike" baseline="0">
                <a:solidFill>
                  <a:srgbClr val="3B3B3A"/>
                </a:solidFill>
              </a:rPr>
              <a:t>EDUCAZIONE DI QUALITÀ: una scuola che garantisce un’offerta formativa che sviluppa competenze significative valorizzando le capacità individuali </a:t>
            </a:r>
          </a:p>
          <a:p>
            <a:pPr algn="just"/>
            <a:endParaRPr lang="it-IT" sz="1600" b="0" i="0" u="none" strike="noStrike" baseline="0">
              <a:solidFill>
                <a:srgbClr val="3B3B3A"/>
              </a:solidFill>
            </a:endParaRPr>
          </a:p>
          <a:p>
            <a:pPr algn="just"/>
            <a:r>
              <a:rPr lang="it-IT" sz="1600" b="0" i="0" u="none" strike="noStrike" baseline="0">
                <a:solidFill>
                  <a:srgbClr val="3B3B3A"/>
                </a:solidFill>
              </a:rPr>
              <a:t>SICUREZZA: una scuola che promuove protezione e contrasto ad ogni foma di violenza </a:t>
            </a:r>
          </a:p>
          <a:p>
            <a:pPr algn="just"/>
            <a:endParaRPr lang="it-IT" sz="1600" b="0" i="0" u="none" strike="noStrike" baseline="0">
              <a:solidFill>
                <a:srgbClr val="3B3B3A"/>
              </a:solidFill>
            </a:endParaRPr>
          </a:p>
          <a:p>
            <a:pPr algn="just"/>
            <a:r>
              <a:rPr lang="it-IT" sz="1600" b="0" i="0" u="none" strike="noStrike" baseline="0">
                <a:solidFill>
                  <a:srgbClr val="3B3B3A"/>
                </a:solidFill>
              </a:rPr>
              <a:t>VOCE: una scuola che facilita e promuove l’espressione delle opinioni di studentesse e studenti </a:t>
            </a:r>
            <a:endParaRPr lang="it-IT" sz="1600">
              <a:solidFill>
                <a:schemeClr val="bg1"/>
              </a:solidFill>
            </a:endParaRPr>
          </a:p>
          <a:p>
            <a:pPr algn="ctr"/>
            <a:endParaRPr lang="it-IT" sz="2000">
              <a:solidFill>
                <a:schemeClr val="bg1"/>
              </a:solidFill>
            </a:endParaRPr>
          </a:p>
        </p:txBody>
      </p:sp>
      <p:pic>
        <p:nvPicPr>
          <p:cNvPr id="15" name="Immagine 14">
            <a:extLst>
              <a:ext uri="{FF2B5EF4-FFF2-40B4-BE49-F238E27FC236}">
                <a16:creationId xmlns:a16="http://schemas.microsoft.com/office/drawing/2014/main" id="{8090E80B-570C-73FF-6F9E-60C4230F4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 y="6496330"/>
            <a:ext cx="3735422" cy="361670"/>
          </a:xfrm>
          <a:prstGeom prst="rect">
            <a:avLst/>
          </a:prstGeom>
        </p:spPr>
      </p:pic>
      <p:pic>
        <p:nvPicPr>
          <p:cNvPr id="16" name="Immagine 15">
            <a:extLst>
              <a:ext uri="{FF2B5EF4-FFF2-40B4-BE49-F238E27FC236}">
                <a16:creationId xmlns:a16="http://schemas.microsoft.com/office/drawing/2014/main" id="{17AE19FF-490C-804F-3976-3A217284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 y="0"/>
            <a:ext cx="3728314" cy="361670"/>
          </a:xfrm>
          <a:prstGeom prst="rect">
            <a:avLst/>
          </a:prstGeom>
        </p:spPr>
      </p:pic>
      <p:sp>
        <p:nvSpPr>
          <p:cNvPr id="11" name="CasellaDiTesto 10">
            <a:extLst>
              <a:ext uri="{FF2B5EF4-FFF2-40B4-BE49-F238E27FC236}">
                <a16:creationId xmlns:a16="http://schemas.microsoft.com/office/drawing/2014/main" id="{3102B511-DE67-893E-F807-23E28738C3BA}"/>
              </a:ext>
            </a:extLst>
          </p:cNvPr>
          <p:cNvSpPr txBox="1"/>
          <p:nvPr/>
        </p:nvSpPr>
        <p:spPr>
          <a:xfrm>
            <a:off x="314036" y="2576794"/>
            <a:ext cx="3003096" cy="1446550"/>
          </a:xfrm>
          <a:prstGeom prst="rect">
            <a:avLst/>
          </a:prstGeom>
          <a:noFill/>
        </p:spPr>
        <p:txBody>
          <a:bodyPr wrap="square" rtlCol="0">
            <a:spAutoFit/>
          </a:bodyPr>
          <a:lstStyle/>
          <a:p>
            <a:pPr algn="ctr"/>
            <a:r>
              <a:rPr lang="it-IT" sz="4400" b="1">
                <a:solidFill>
                  <a:schemeClr val="bg1"/>
                </a:solidFill>
              </a:rPr>
              <a:t>Le AZIONI DEL GPD </a:t>
            </a:r>
          </a:p>
        </p:txBody>
      </p:sp>
      <p:pic>
        <p:nvPicPr>
          <p:cNvPr id="7" name="Elemento grafico 6" descr="Scuola con riempimento a tinta unita">
            <a:extLst>
              <a:ext uri="{FF2B5EF4-FFF2-40B4-BE49-F238E27FC236}">
                <a16:creationId xmlns:a16="http://schemas.microsoft.com/office/drawing/2014/main" id="{7E41933B-9A72-4577-BC97-F34F81A0AA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56560" y="1609079"/>
            <a:ext cx="752488" cy="752488"/>
          </a:xfrm>
          <a:prstGeom prst="rect">
            <a:avLst/>
          </a:prstGeom>
        </p:spPr>
      </p:pic>
      <p:pic>
        <p:nvPicPr>
          <p:cNvPr id="10" name="Elemento grafico 9" descr="Faccia sorridente con riempimento a tinta unita con riempimento a tinta unita">
            <a:extLst>
              <a:ext uri="{FF2B5EF4-FFF2-40B4-BE49-F238E27FC236}">
                <a16:creationId xmlns:a16="http://schemas.microsoft.com/office/drawing/2014/main" id="{FD6A75FE-F773-8561-27CE-F006E5C7D6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17024" y="2323483"/>
            <a:ext cx="676581" cy="676581"/>
          </a:xfrm>
          <a:prstGeom prst="rect">
            <a:avLst/>
          </a:prstGeom>
        </p:spPr>
      </p:pic>
      <p:pic>
        <p:nvPicPr>
          <p:cNvPr id="13" name="Elemento grafico 12" descr="Eroina con riempimento a tinta unita">
            <a:extLst>
              <a:ext uri="{FF2B5EF4-FFF2-40B4-BE49-F238E27FC236}">
                <a16:creationId xmlns:a16="http://schemas.microsoft.com/office/drawing/2014/main" id="{8F4FA3B3-608F-E4B5-C0B1-AA129874DF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76964" y="2985075"/>
            <a:ext cx="676581" cy="676581"/>
          </a:xfrm>
          <a:prstGeom prst="rect">
            <a:avLst/>
          </a:prstGeom>
        </p:spPr>
      </p:pic>
      <p:pic>
        <p:nvPicPr>
          <p:cNvPr id="17" name="Elemento grafico 16" descr="Brindisi con riempimento a tinta unita">
            <a:extLst>
              <a:ext uri="{FF2B5EF4-FFF2-40B4-BE49-F238E27FC236}">
                <a16:creationId xmlns:a16="http://schemas.microsoft.com/office/drawing/2014/main" id="{A3E77C14-BF70-791A-9718-1074AB9FA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24745" y="3714468"/>
            <a:ext cx="676581" cy="676581"/>
          </a:xfrm>
          <a:prstGeom prst="rect">
            <a:avLst/>
          </a:prstGeom>
        </p:spPr>
      </p:pic>
      <p:pic>
        <p:nvPicPr>
          <p:cNvPr id="19" name="Elemento grafico 18" descr="Radiomicrofono con riempimento a tinta unita">
            <a:extLst>
              <a:ext uri="{FF2B5EF4-FFF2-40B4-BE49-F238E27FC236}">
                <a16:creationId xmlns:a16="http://schemas.microsoft.com/office/drawing/2014/main" id="{0DC43D1D-7A18-C7B5-D2AA-CE7DF535F0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92542" y="4466848"/>
            <a:ext cx="661003" cy="661003"/>
          </a:xfrm>
          <a:prstGeom prst="rect">
            <a:avLst/>
          </a:prstGeom>
        </p:spPr>
      </p:pic>
      <p:sp>
        <p:nvSpPr>
          <p:cNvPr id="20" name="CasellaDiTesto 19">
            <a:extLst>
              <a:ext uri="{FF2B5EF4-FFF2-40B4-BE49-F238E27FC236}">
                <a16:creationId xmlns:a16="http://schemas.microsoft.com/office/drawing/2014/main" id="{A32C4B40-1122-ABE9-EE25-D39A529B94AE}"/>
              </a:ext>
            </a:extLst>
          </p:cNvPr>
          <p:cNvSpPr txBox="1"/>
          <p:nvPr/>
        </p:nvSpPr>
        <p:spPr>
          <a:xfrm>
            <a:off x="3900791" y="5305272"/>
            <a:ext cx="8068959" cy="923330"/>
          </a:xfrm>
          <a:prstGeom prst="rect">
            <a:avLst/>
          </a:prstGeom>
          <a:solidFill>
            <a:srgbClr val="00B0F0"/>
          </a:solidFill>
        </p:spPr>
        <p:txBody>
          <a:bodyPr wrap="square" rtlCol="0">
            <a:spAutoFit/>
          </a:bodyPr>
          <a:lstStyle/>
          <a:p>
            <a:pPr algn="ctr"/>
            <a:r>
              <a:rPr lang="it-IT" sz="1800" b="1" i="0" u="none" strike="noStrike" baseline="0">
                <a:solidFill>
                  <a:schemeClr val="bg1"/>
                </a:solidFill>
                <a:latin typeface="Univers LT Std 45 Light"/>
              </a:rPr>
              <a:t>Nel Toolkit “Promuovere il diritto alla partecipazione di bambine, bambini e adolescenti nelle scuole” sono descritte molte attività e metodologie utili per l’implementazione del lavoro del GDP</a:t>
            </a:r>
            <a:endParaRPr lang="it-IT" b="1">
              <a:solidFill>
                <a:schemeClr val="bg1"/>
              </a:solidFill>
            </a:endParaRPr>
          </a:p>
        </p:txBody>
      </p:sp>
    </p:spTree>
    <p:extLst>
      <p:ext uri="{BB962C8B-B14F-4D97-AF65-F5344CB8AC3E}">
        <p14:creationId xmlns:p14="http://schemas.microsoft.com/office/powerpoint/2010/main" val="3288621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vestiti, persona, Viso umano, sorriso&#10;&#10;Descrizione generata automaticamente">
            <a:extLst>
              <a:ext uri="{FF2B5EF4-FFF2-40B4-BE49-F238E27FC236}">
                <a16:creationId xmlns:a16="http://schemas.microsoft.com/office/drawing/2014/main" id="{ED2F8C29-47E4-9C86-C090-936683368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0844" y="301954"/>
            <a:ext cx="4495466" cy="5865779"/>
          </a:xfrm>
          <a:prstGeom prst="rect">
            <a:avLst/>
          </a:prstGeom>
          <a:ln>
            <a:no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26DE4DC8-FDD8-0CB3-D17B-B0A0A3EB537F}"/>
              </a:ext>
            </a:extLst>
          </p:cNvPr>
          <p:cNvSpPr/>
          <p:nvPr/>
        </p:nvSpPr>
        <p:spPr>
          <a:xfrm>
            <a:off x="0" y="0"/>
            <a:ext cx="5875505" cy="6858000"/>
          </a:xfrm>
          <a:prstGeom prst="rect">
            <a:avLst/>
          </a:prstGeom>
          <a:solidFill>
            <a:srgbClr val="00B0F0"/>
          </a:solidFill>
          <a:ln>
            <a:solidFill>
              <a:srgbClr val="22C9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sz="4000" b="1">
              <a:solidFill>
                <a:schemeClr val="bg1"/>
              </a:solidFill>
              <a:latin typeface="+mn-lt"/>
            </a:endParaRPr>
          </a:p>
        </p:txBody>
      </p:sp>
      <p:sp>
        <p:nvSpPr>
          <p:cNvPr id="9" name="CasellaDiTesto 8">
            <a:extLst>
              <a:ext uri="{FF2B5EF4-FFF2-40B4-BE49-F238E27FC236}">
                <a16:creationId xmlns:a16="http://schemas.microsoft.com/office/drawing/2014/main" id="{56FCCC28-432A-610D-5A48-24611351C14B}"/>
              </a:ext>
            </a:extLst>
          </p:cNvPr>
          <p:cNvSpPr txBox="1"/>
          <p:nvPr/>
        </p:nvSpPr>
        <p:spPr>
          <a:xfrm>
            <a:off x="671209" y="1819072"/>
            <a:ext cx="4328808" cy="2831544"/>
          </a:xfrm>
          <a:prstGeom prst="rect">
            <a:avLst/>
          </a:prstGeom>
          <a:noFill/>
        </p:spPr>
        <p:txBody>
          <a:bodyPr wrap="square" rtlCol="0">
            <a:spAutoFit/>
          </a:bodyPr>
          <a:lstStyle/>
          <a:p>
            <a:r>
              <a:rPr lang="it-IT" sz="4000" b="1">
                <a:solidFill>
                  <a:schemeClr val="bg1"/>
                </a:solidFill>
                <a:latin typeface="+mn-lt"/>
              </a:rPr>
              <a:t>La Convenzione ONU sui diritti dell’infanzia e dell’adolescenza</a:t>
            </a:r>
          </a:p>
          <a:p>
            <a:endParaRPr lang="it-IT"/>
          </a:p>
        </p:txBody>
      </p:sp>
    </p:spTree>
    <p:extLst>
      <p:ext uri="{BB962C8B-B14F-4D97-AF65-F5344CB8AC3E}">
        <p14:creationId xmlns:p14="http://schemas.microsoft.com/office/powerpoint/2010/main" val="1092005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5AE89AE8-3CF5-ACA3-E9F9-BDFD27CF97DE}"/>
              </a:ext>
            </a:extLst>
          </p:cNvPr>
          <p:cNvSpPr>
            <a:spLocks noGrp="1"/>
          </p:cNvSpPr>
          <p:nvPr>
            <p:ph type="ftr" sz="quarter" idx="11"/>
          </p:nvPr>
        </p:nvSpPr>
        <p:spPr/>
        <p:txBody>
          <a:bodyPr/>
          <a:lstStyle/>
          <a:p>
            <a:pPr defTabSz="914377" fontAlgn="auto">
              <a:spcBef>
                <a:spcPts val="0"/>
              </a:spcBef>
              <a:spcAft>
                <a:spcPts val="0"/>
              </a:spcAft>
            </a:pPr>
            <a:endParaRPr lang="en-US">
              <a:solidFill>
                <a:prstClr val="black">
                  <a:tint val="75000"/>
                </a:prstClr>
              </a:solidFill>
            </a:endParaRPr>
          </a:p>
        </p:txBody>
      </p:sp>
      <p:sp>
        <p:nvSpPr>
          <p:cNvPr id="3" name="Segnaposto numero diapositiva 2">
            <a:extLst>
              <a:ext uri="{FF2B5EF4-FFF2-40B4-BE49-F238E27FC236}">
                <a16:creationId xmlns:a16="http://schemas.microsoft.com/office/drawing/2014/main" id="{25B9980C-EE69-970E-19D7-64807170D02F}"/>
              </a:ext>
            </a:extLst>
          </p:cNvPr>
          <p:cNvSpPr>
            <a:spLocks noGrp="1"/>
          </p:cNvSpPr>
          <p:nvPr>
            <p:ph type="sldNum" sz="quarter" idx="12"/>
          </p:nvPr>
        </p:nvSpPr>
        <p:spPr/>
        <p:txBody>
          <a:bodyPr/>
          <a:lstStyle/>
          <a:p>
            <a:pPr defTabSz="914377" fontAlgn="auto">
              <a:spcBef>
                <a:spcPts val="0"/>
              </a:spcBef>
              <a:spcAft>
                <a:spcPts val="0"/>
              </a:spcAft>
            </a:pPr>
            <a:fld id="{2F40EABD-B1C5-4848-B023-412F428FF521}" type="slidenum">
              <a:rPr lang="en-US">
                <a:solidFill>
                  <a:prstClr val="black">
                    <a:tint val="75000"/>
                  </a:prstClr>
                </a:solidFill>
              </a:rPr>
              <a:pPr defTabSz="914377" fontAlgn="auto">
                <a:spcBef>
                  <a:spcPts val="0"/>
                </a:spcBef>
                <a:spcAft>
                  <a:spcPts val="0"/>
                </a:spcAft>
              </a:pPr>
              <a:t>40</a:t>
            </a:fld>
            <a:endParaRPr lang="en-US">
              <a:solidFill>
                <a:prstClr val="black">
                  <a:tint val="75000"/>
                </a:prstClr>
              </a:solidFill>
            </a:endParaRPr>
          </a:p>
        </p:txBody>
      </p:sp>
      <p:sp>
        <p:nvSpPr>
          <p:cNvPr id="4" name="Segnaposto contenuto 3">
            <a:extLst>
              <a:ext uri="{FF2B5EF4-FFF2-40B4-BE49-F238E27FC236}">
                <a16:creationId xmlns:a16="http://schemas.microsoft.com/office/drawing/2014/main" id="{CC6B90CA-1100-1F3F-28EA-036795922047}"/>
              </a:ext>
            </a:extLst>
          </p:cNvPr>
          <p:cNvSpPr>
            <a:spLocks noGrp="1"/>
          </p:cNvSpPr>
          <p:nvPr>
            <p:ph sz="quarter" idx="13"/>
          </p:nvPr>
        </p:nvSpPr>
        <p:spPr/>
        <p:txBody>
          <a:bodyPr/>
          <a:lstStyle/>
          <a:p>
            <a:endParaRPr lang="it-IT"/>
          </a:p>
        </p:txBody>
      </p:sp>
      <p:sp>
        <p:nvSpPr>
          <p:cNvPr id="5" name="Titolo 4">
            <a:extLst>
              <a:ext uri="{FF2B5EF4-FFF2-40B4-BE49-F238E27FC236}">
                <a16:creationId xmlns:a16="http://schemas.microsoft.com/office/drawing/2014/main" id="{43CF7490-C45E-3C6D-4090-92C8DF7F5A8B}"/>
              </a:ext>
            </a:extLst>
          </p:cNvPr>
          <p:cNvSpPr>
            <a:spLocks noGrp="1"/>
          </p:cNvSpPr>
          <p:nvPr>
            <p:ph type="title"/>
          </p:nvPr>
        </p:nvSpPr>
        <p:spPr>
          <a:xfrm>
            <a:off x="0" y="0"/>
            <a:ext cx="12191997" cy="1304384"/>
          </a:xfrm>
        </p:spPr>
        <p:txBody>
          <a:bodyPr>
            <a:normAutofit/>
          </a:bodyPr>
          <a:lstStyle/>
          <a:p>
            <a:pPr algn="ctr"/>
            <a:r>
              <a:rPr lang="it-IT" sz="3200">
                <a:latin typeface="Calibri" pitchFamily="34" charset="0"/>
              </a:rPr>
              <a:t>La Proposta Educativa di UNICEF Italia per </a:t>
            </a:r>
            <a:r>
              <a:rPr lang="it-IT" sz="3200" err="1">
                <a:latin typeface="Calibri" pitchFamily="34" charset="0"/>
              </a:rPr>
              <a:t>l’a.s.</a:t>
            </a:r>
            <a:r>
              <a:rPr lang="it-IT" sz="3200">
                <a:latin typeface="Calibri" pitchFamily="34" charset="0"/>
              </a:rPr>
              <a:t> 2024-2025 </a:t>
            </a:r>
            <a:endParaRPr lang="it-IT" sz="3200"/>
          </a:p>
        </p:txBody>
      </p:sp>
      <p:pic>
        <p:nvPicPr>
          <p:cNvPr id="6" name="Immagine 3" descr="Immagine che contiene testo, Viso umano, schermata&#10;&#10;Descrizione generata automaticamente">
            <a:extLst>
              <a:ext uri="{FF2B5EF4-FFF2-40B4-BE49-F238E27FC236}">
                <a16:creationId xmlns:a16="http://schemas.microsoft.com/office/drawing/2014/main" id="{EA0ED3E7-EC58-891A-4B5A-B305B46CF6C3}"/>
              </a:ext>
            </a:extLst>
          </p:cNvPr>
          <p:cNvPicPr>
            <a:picLocks noChangeAspect="1"/>
          </p:cNvPicPr>
          <p:nvPr/>
        </p:nvPicPr>
        <p:blipFill>
          <a:blip r:embed="rId2"/>
          <a:srcRect/>
          <a:stretch>
            <a:fillRect/>
          </a:stretch>
        </p:blipFill>
        <p:spPr bwMode="auto">
          <a:xfrm>
            <a:off x="1" y="1302956"/>
            <a:ext cx="12191999" cy="5802209"/>
          </a:xfrm>
          <a:prstGeom prst="rect">
            <a:avLst/>
          </a:prstGeom>
          <a:noFill/>
          <a:ln w="9525">
            <a:noFill/>
            <a:miter lim="800000"/>
            <a:headEnd/>
            <a:tailEnd/>
          </a:ln>
        </p:spPr>
      </p:pic>
    </p:spTree>
    <p:extLst>
      <p:ext uri="{BB962C8B-B14F-4D97-AF65-F5344CB8AC3E}">
        <p14:creationId xmlns:p14="http://schemas.microsoft.com/office/powerpoint/2010/main" val="2254360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CasellaDiTesto 3"/>
          <p:cNvSpPr txBox="1">
            <a:spLocks noChangeArrowheads="1"/>
          </p:cNvSpPr>
          <p:nvPr/>
        </p:nvSpPr>
        <p:spPr bwMode="auto">
          <a:xfrm>
            <a:off x="978140" y="873125"/>
            <a:ext cx="6205298" cy="923330"/>
          </a:xfrm>
          <a:prstGeom prst="rect">
            <a:avLst/>
          </a:prstGeom>
          <a:noFill/>
          <a:ln w="9525">
            <a:noFill/>
            <a:miter lim="800000"/>
            <a:headEnd/>
            <a:tailEnd/>
          </a:ln>
        </p:spPr>
        <p:txBody>
          <a:bodyPr wrap="square" lIns="91440" tIns="45720" rIns="91440" bIns="45720" anchor="t">
            <a:spAutoFit/>
          </a:bodyPr>
          <a:lstStyle/>
          <a:p>
            <a:endParaRPr lang="it-IT">
              <a:solidFill>
                <a:srgbClr val="000000"/>
              </a:solidFill>
              <a:latin typeface="Calibri" pitchFamily="34" charset="0"/>
              <a:ea typeface="SimSun" pitchFamily="2" charset="-122"/>
            </a:endParaRPr>
          </a:p>
          <a:p>
            <a:endParaRPr lang="it-IT">
              <a:solidFill>
                <a:srgbClr val="000000"/>
              </a:solidFill>
              <a:latin typeface="Calibri" pitchFamily="34" charset="0"/>
              <a:ea typeface="SimSun" pitchFamily="2" charset="-122"/>
            </a:endParaRPr>
          </a:p>
          <a:p>
            <a:endParaRPr lang="it-IT">
              <a:solidFill>
                <a:srgbClr val="000000"/>
              </a:solidFill>
              <a:latin typeface="Calibri" pitchFamily="34" charset="0"/>
            </a:endParaRPr>
          </a:p>
        </p:txBody>
      </p:sp>
      <p:pic>
        <p:nvPicPr>
          <p:cNvPr id="35844" name="Immagine 7"/>
          <p:cNvPicPr>
            <a:picLocks noChangeAspect="1"/>
          </p:cNvPicPr>
          <p:nvPr/>
        </p:nvPicPr>
        <p:blipFill>
          <a:blip r:embed="rId2"/>
          <a:srcRect/>
          <a:stretch>
            <a:fillRect/>
          </a:stretch>
        </p:blipFill>
        <p:spPr bwMode="auto">
          <a:xfrm>
            <a:off x="10614025" y="5937250"/>
            <a:ext cx="1355725" cy="825500"/>
          </a:xfrm>
          <a:prstGeom prst="rect">
            <a:avLst/>
          </a:prstGeom>
          <a:noFill/>
          <a:ln w="9525">
            <a:noFill/>
            <a:miter lim="800000"/>
            <a:headEnd/>
            <a:tailEnd/>
          </a:ln>
        </p:spPr>
      </p:pic>
      <p:pic>
        <p:nvPicPr>
          <p:cNvPr id="3" name="Immagine 2">
            <a:extLst>
              <a:ext uri="{FF2B5EF4-FFF2-40B4-BE49-F238E27FC236}">
                <a16:creationId xmlns:a16="http://schemas.microsoft.com/office/drawing/2014/main" id="{320F60A0-F200-9A25-5A26-215283501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610" y="6167043"/>
            <a:ext cx="7835900" cy="508000"/>
          </a:xfrm>
          <a:prstGeom prst="rect">
            <a:avLst/>
          </a:prstGeom>
        </p:spPr>
      </p:pic>
      <p:sp>
        <p:nvSpPr>
          <p:cNvPr id="2" name="CasellaDiTesto 18">
            <a:extLst>
              <a:ext uri="{FF2B5EF4-FFF2-40B4-BE49-F238E27FC236}">
                <a16:creationId xmlns:a16="http://schemas.microsoft.com/office/drawing/2014/main" id="{F47B416A-F339-7548-F4EE-A2B40396D88E}"/>
              </a:ext>
            </a:extLst>
          </p:cNvPr>
          <p:cNvSpPr txBox="1">
            <a:spLocks noChangeArrowheads="1"/>
          </p:cNvSpPr>
          <p:nvPr/>
        </p:nvSpPr>
        <p:spPr bwMode="auto">
          <a:xfrm>
            <a:off x="258005" y="260971"/>
            <a:ext cx="7099398" cy="2510944"/>
          </a:xfrm>
          <a:prstGeom prst="rect">
            <a:avLst/>
          </a:prstGeom>
          <a:noFill/>
          <a:ln w="9525">
            <a:solidFill>
              <a:srgbClr val="00AEEF"/>
            </a:solidFill>
            <a:miter lim="800000"/>
            <a:headEnd/>
            <a:tailEnd/>
          </a:ln>
        </p:spPr>
        <p:txBody>
          <a:bodyPr wrap="square">
            <a:spAutoFit/>
          </a:bodyPr>
          <a:lstStyle/>
          <a:p>
            <a:pPr defTabSz="914377" fontAlgn="auto">
              <a:spcBef>
                <a:spcPts val="0"/>
              </a:spcBef>
              <a:spcAft>
                <a:spcPts val="0"/>
              </a:spcAft>
            </a:pPr>
            <a:r>
              <a:rPr lang="en-US" sz="1600">
                <a:solidFill>
                  <a:prstClr val="black"/>
                </a:solidFill>
                <a:latin typeface="Calibri" panose="020F0502020204030204"/>
                <a:ea typeface="MS Mincho"/>
                <a:cs typeface="MS Mincho"/>
              </a:rPr>
              <a:t>Per </a:t>
            </a:r>
            <a:r>
              <a:rPr lang="it-IT" sz="1600">
                <a:solidFill>
                  <a:prstClr val="black"/>
                </a:solidFill>
                <a:latin typeface="Calibri" panose="020F0502020204030204"/>
                <a:ea typeface="MS Mincho"/>
                <a:cs typeface="MS Mincho"/>
              </a:rPr>
              <a:t>l’anno</a:t>
            </a:r>
            <a:r>
              <a:rPr lang="en-US" sz="1600">
                <a:solidFill>
                  <a:prstClr val="black"/>
                </a:solidFill>
                <a:latin typeface="Calibri" panose="020F0502020204030204"/>
                <a:ea typeface="MS Mincho"/>
                <a:cs typeface="MS Mincho"/>
              </a:rPr>
              <a:t> </a:t>
            </a:r>
            <a:r>
              <a:rPr lang="it-IT" sz="1600">
                <a:solidFill>
                  <a:prstClr val="black"/>
                </a:solidFill>
                <a:latin typeface="Calibri" panose="020F0502020204030204"/>
                <a:ea typeface="MS Mincho"/>
                <a:cs typeface="MS Mincho"/>
              </a:rPr>
              <a:t>scolastico</a:t>
            </a:r>
            <a:r>
              <a:rPr lang="en-US" sz="1600">
                <a:solidFill>
                  <a:prstClr val="black"/>
                </a:solidFill>
                <a:latin typeface="Calibri" panose="020F0502020204030204"/>
                <a:ea typeface="MS Mincho"/>
                <a:cs typeface="MS Mincho"/>
              </a:rPr>
              <a:t> 2024-2025, UNICEF Italia rinnova alle </a:t>
            </a:r>
            <a:r>
              <a:rPr lang="it-IT" sz="1600">
                <a:solidFill>
                  <a:prstClr val="black"/>
                </a:solidFill>
                <a:latin typeface="Calibri" panose="020F0502020204030204"/>
                <a:ea typeface="MS Mincho"/>
                <a:cs typeface="MS Mincho"/>
              </a:rPr>
              <a:t>scuole</a:t>
            </a:r>
            <a:r>
              <a:rPr lang="en-US" sz="1600">
                <a:solidFill>
                  <a:prstClr val="black"/>
                </a:solidFill>
                <a:latin typeface="Calibri" panose="020F0502020204030204"/>
                <a:ea typeface="MS Mincho"/>
                <a:cs typeface="MS Mincho"/>
              </a:rPr>
              <a:t> e a tutte le realtà educative l’invito a focalizzarsi in maniera specifica sulle quattro priorità globali per la tutela del futuro di bambine, bambini e adolescenti: </a:t>
            </a:r>
          </a:p>
          <a:p>
            <a:pPr marL="342891" indent="-342891" algn="just" defTabSz="914377" fontAlgn="auto">
              <a:spcBef>
                <a:spcPts val="500"/>
              </a:spcBef>
              <a:spcAft>
                <a:spcPts val="500"/>
              </a:spcAft>
              <a:buFont typeface="Symbol" panose="05050102010706020507" pitchFamily="18" charset="2"/>
              <a:buChar char=""/>
              <a:tabLst>
                <a:tab pos="457189" algn="l"/>
              </a:tabLst>
              <a:defRPr/>
            </a:pPr>
            <a:r>
              <a:rPr lang="it-IT" sz="1600">
                <a:solidFill>
                  <a:srgbClr val="EF5CAC"/>
                </a:solidFill>
                <a:latin typeface="Calibri" panose="020F0502020204030204"/>
                <a:ea typeface="Times New Roman" panose="02020603050405020304" pitchFamily="18" charset="0"/>
                <a:cs typeface="Times New Roman" panose="02020603050405020304" pitchFamily="18" charset="0"/>
              </a:rPr>
              <a:t>Educazione di qualità</a:t>
            </a:r>
            <a:endParaRPr lang="it-IT" sz="1600">
              <a:solidFill>
                <a:srgbClr val="EF5CAC"/>
              </a:solidFill>
              <a:latin typeface="Calibri" panose="020F0502020204030204"/>
              <a:ea typeface="Times New Roman" panose="02020603050405020304" pitchFamily="18" charset="0"/>
              <a:cs typeface="+mn-cs"/>
            </a:endParaRPr>
          </a:p>
          <a:p>
            <a:pPr marL="342891" indent="-342891" algn="just" defTabSz="914377" fontAlgn="auto">
              <a:spcBef>
                <a:spcPts val="500"/>
              </a:spcBef>
              <a:spcAft>
                <a:spcPts val="500"/>
              </a:spcAft>
              <a:buFont typeface="Symbol" panose="05050102010706020507" pitchFamily="18" charset="2"/>
              <a:buChar char=""/>
              <a:tabLst>
                <a:tab pos="457189" algn="l"/>
              </a:tabLst>
              <a:defRPr/>
            </a:pPr>
            <a:r>
              <a:rPr lang="it-IT" sz="1600">
                <a:solidFill>
                  <a:srgbClr val="F8BF4E"/>
                </a:solidFill>
                <a:latin typeface="Calibri" panose="020F0502020204030204"/>
                <a:ea typeface="Times New Roman" panose="02020603050405020304" pitchFamily="18" charset="0"/>
                <a:cs typeface="Times New Roman" panose="02020603050405020304" pitchFamily="18" charset="0"/>
              </a:rPr>
              <a:t>Salute Mentale e Benessere Psicosociale</a:t>
            </a:r>
            <a:endParaRPr lang="it-IT" sz="1600">
              <a:solidFill>
                <a:srgbClr val="F8BF4E"/>
              </a:solidFill>
              <a:latin typeface="Calibri" panose="020F0502020204030204"/>
              <a:ea typeface="Times New Roman" panose="02020603050405020304" pitchFamily="18" charset="0"/>
              <a:cs typeface="+mn-cs"/>
            </a:endParaRPr>
          </a:p>
          <a:p>
            <a:pPr marL="342891" indent="-342891" algn="just" defTabSz="914377" fontAlgn="auto">
              <a:spcBef>
                <a:spcPts val="500"/>
              </a:spcBef>
              <a:spcAft>
                <a:spcPts val="500"/>
              </a:spcAft>
              <a:buFont typeface="Symbol" panose="05050102010706020507" pitchFamily="18" charset="2"/>
              <a:buChar char=""/>
              <a:tabLst>
                <a:tab pos="457189" algn="l"/>
              </a:tabLst>
              <a:defRPr/>
            </a:pPr>
            <a:r>
              <a:rPr lang="it-IT" sz="1600">
                <a:solidFill>
                  <a:srgbClr val="00B0F0"/>
                </a:solidFill>
                <a:latin typeface="Calibri" panose="020F0502020204030204"/>
                <a:ea typeface="Times New Roman" panose="02020603050405020304" pitchFamily="18" charset="0"/>
                <a:cs typeface="Times New Roman" panose="02020603050405020304" pitchFamily="18" charset="0"/>
              </a:rPr>
              <a:t>Non discriminazione, con particolare attenzione a minorenni rifugiati, migranti e richiedenti asilo</a:t>
            </a:r>
            <a:endParaRPr lang="it-IT" sz="1600">
              <a:solidFill>
                <a:srgbClr val="00B0F0"/>
              </a:solidFill>
              <a:latin typeface="Calibri" panose="020F0502020204030204"/>
              <a:ea typeface="Times New Roman" panose="02020603050405020304" pitchFamily="18" charset="0"/>
              <a:cs typeface="+mn-cs"/>
            </a:endParaRPr>
          </a:p>
          <a:p>
            <a:pPr marL="342891" indent="-342891" algn="just" defTabSz="914377" fontAlgn="auto">
              <a:spcBef>
                <a:spcPts val="500"/>
              </a:spcBef>
              <a:spcAft>
                <a:spcPts val="500"/>
              </a:spcAft>
              <a:buFont typeface="Symbol" panose="05050102010706020507" pitchFamily="18" charset="2"/>
              <a:buChar char=""/>
              <a:tabLst>
                <a:tab pos="457189" algn="l"/>
              </a:tabLst>
              <a:defRPr/>
            </a:pPr>
            <a:r>
              <a:rPr lang="it-IT" sz="1600">
                <a:solidFill>
                  <a:srgbClr val="00B050"/>
                </a:solidFill>
                <a:latin typeface="Calibri" panose="020F0502020204030204"/>
                <a:ea typeface="Times New Roman" panose="02020603050405020304" pitchFamily="18" charset="0"/>
                <a:cs typeface="Times New Roman" panose="02020603050405020304" pitchFamily="18" charset="0"/>
              </a:rPr>
              <a:t>Cambiamento Climatico e Sostenibilità</a:t>
            </a:r>
            <a:endParaRPr lang="en-US" sz="1600">
              <a:solidFill>
                <a:prstClr val="black"/>
              </a:solidFill>
              <a:latin typeface="Calibri" panose="020F0502020204030204"/>
              <a:ea typeface="MS Mincho"/>
              <a:cs typeface="MS Mincho"/>
            </a:endParaRPr>
          </a:p>
        </p:txBody>
      </p:sp>
      <p:sp>
        <p:nvSpPr>
          <p:cNvPr id="4" name="CasellaDiTesto 3">
            <a:extLst>
              <a:ext uri="{FF2B5EF4-FFF2-40B4-BE49-F238E27FC236}">
                <a16:creationId xmlns:a16="http://schemas.microsoft.com/office/drawing/2014/main" id="{A79ECB63-90C3-B5B8-273E-D717DDF57718}"/>
              </a:ext>
            </a:extLst>
          </p:cNvPr>
          <p:cNvSpPr txBox="1"/>
          <p:nvPr/>
        </p:nvSpPr>
        <p:spPr>
          <a:xfrm>
            <a:off x="447752" y="3047056"/>
            <a:ext cx="4794808" cy="1569660"/>
          </a:xfrm>
          <a:prstGeom prst="rect">
            <a:avLst/>
          </a:prstGeom>
          <a:noFill/>
          <a:ln>
            <a:solidFill>
              <a:srgbClr val="00AEEF"/>
            </a:solidFill>
          </a:ln>
        </p:spPr>
        <p:txBody>
          <a:bodyPr wrap="square" rtlCol="0">
            <a:spAutoFit/>
          </a:bodyPr>
          <a:lstStyle/>
          <a:p>
            <a:pPr algn="ctr" defTabSz="914377" fontAlgn="auto">
              <a:spcBef>
                <a:spcPts val="0"/>
              </a:spcBef>
              <a:spcAft>
                <a:spcPts val="0"/>
              </a:spcAft>
            </a:pPr>
            <a:endParaRPr lang="it-IT" sz="1600">
              <a:solidFill>
                <a:prstClr val="black"/>
              </a:solidFill>
              <a:latin typeface="Calibri" panose="020F0502020204030204"/>
              <a:cs typeface="+mn-cs"/>
            </a:endParaRPr>
          </a:p>
          <a:p>
            <a:pPr algn="ctr" defTabSz="914377" fontAlgn="auto">
              <a:spcBef>
                <a:spcPts val="0"/>
              </a:spcBef>
              <a:spcAft>
                <a:spcPts val="0"/>
              </a:spcAft>
            </a:pPr>
            <a:r>
              <a:rPr lang="it-IT" sz="1600">
                <a:solidFill>
                  <a:prstClr val="black"/>
                </a:solidFill>
                <a:latin typeface="Calibri" panose="020F0502020204030204"/>
                <a:cs typeface="+mn-cs"/>
              </a:rPr>
              <a:t>Tutte le proposte educative UNICEF saranno presenti nella sezione del sito organizzate in base alle priorità a cui si riferiscono</a:t>
            </a:r>
          </a:p>
          <a:p>
            <a:pPr algn="ctr" defTabSz="914377" fontAlgn="auto">
              <a:spcBef>
                <a:spcPts val="0"/>
              </a:spcBef>
              <a:spcAft>
                <a:spcPts val="0"/>
              </a:spcAft>
            </a:pPr>
            <a:r>
              <a:rPr lang="it-IT" sz="1600">
                <a:solidFill>
                  <a:prstClr val="black"/>
                </a:solidFill>
                <a:latin typeface="Calibri" panose="020F0502020204030204"/>
                <a:cs typeface="+mn-cs"/>
                <a:hlinkClick r:id="rId4">
                  <a:extLst>
                    <a:ext uri="{A12FA001-AC4F-418D-AE19-62706E023703}">
                      <ahyp:hlinkClr xmlns:ahyp="http://schemas.microsoft.com/office/drawing/2018/hyperlinkcolor" val="tx"/>
                    </a:ext>
                  </a:extLst>
                </a:hlinkClick>
              </a:rPr>
              <a:t>Proposta educativa | UNICEF Italia</a:t>
            </a:r>
            <a:endParaRPr lang="it-IT" sz="1600">
              <a:solidFill>
                <a:prstClr val="black"/>
              </a:solidFill>
              <a:latin typeface="Calibri" panose="020F0502020204030204"/>
              <a:cs typeface="+mn-cs"/>
            </a:endParaRPr>
          </a:p>
          <a:p>
            <a:pPr algn="ctr" defTabSz="914377" fontAlgn="auto">
              <a:spcBef>
                <a:spcPts val="0"/>
              </a:spcBef>
              <a:spcAft>
                <a:spcPts val="0"/>
              </a:spcAft>
            </a:pPr>
            <a:endParaRPr lang="en-US" sz="1600">
              <a:solidFill>
                <a:prstClr val="black"/>
              </a:solidFill>
              <a:latin typeface="Calibri" panose="020F0502020204030204"/>
              <a:ea typeface="MS Mincho"/>
              <a:cs typeface="MS Mincho"/>
            </a:endParaRPr>
          </a:p>
        </p:txBody>
      </p:sp>
      <p:pic>
        <p:nvPicPr>
          <p:cNvPr id="5" name="Immagine 4" descr="Immagine che contiene testo, schermata, Pubblicità online&#10;&#10;Descrizione generata automaticamente">
            <a:extLst>
              <a:ext uri="{FF2B5EF4-FFF2-40B4-BE49-F238E27FC236}">
                <a16:creationId xmlns:a16="http://schemas.microsoft.com/office/drawing/2014/main" id="{DD996DE9-5B7F-7C32-113B-7FA807EF5B26}"/>
              </a:ext>
            </a:extLst>
          </p:cNvPr>
          <p:cNvPicPr>
            <a:picLocks noChangeAspect="1"/>
          </p:cNvPicPr>
          <p:nvPr/>
        </p:nvPicPr>
        <p:blipFill>
          <a:blip r:embed="rId5"/>
          <a:stretch>
            <a:fillRect/>
          </a:stretch>
        </p:blipFill>
        <p:spPr>
          <a:xfrm>
            <a:off x="5550064" y="3050573"/>
            <a:ext cx="6194184" cy="2537205"/>
          </a:xfrm>
          <a:prstGeom prst="rect">
            <a:avLst/>
          </a:prstGeom>
          <a:ln w="9525" cap="sq" cmpd="thickThin">
            <a:solidFill>
              <a:schemeClr val="accent1">
                <a:lumMod val="60000"/>
                <a:lumOff val="40000"/>
              </a:schemeClr>
            </a:solidFill>
            <a:prstDash val="sysDot"/>
            <a:miter lim="800000"/>
          </a:ln>
          <a:effectLst>
            <a:innerShdw blurRad="76200">
              <a:srgbClr val="000000"/>
            </a:innerShdw>
          </a:effectLst>
        </p:spPr>
      </p:pic>
      <p:cxnSp>
        <p:nvCxnSpPr>
          <p:cNvPr id="6" name="Connettore 2 5">
            <a:extLst>
              <a:ext uri="{FF2B5EF4-FFF2-40B4-BE49-F238E27FC236}">
                <a16:creationId xmlns:a16="http://schemas.microsoft.com/office/drawing/2014/main" id="{9F7ACBD8-FBCA-443B-A3E8-FB47B02A1C8F}"/>
              </a:ext>
            </a:extLst>
          </p:cNvPr>
          <p:cNvCxnSpPr>
            <a:cxnSpLocks/>
          </p:cNvCxnSpPr>
          <p:nvPr/>
        </p:nvCxnSpPr>
        <p:spPr>
          <a:xfrm>
            <a:off x="3807704" y="4835793"/>
            <a:ext cx="1280160" cy="4783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0" name="Immagine 9" descr="Immagine che contiene testo, vestiti, schermata, Viso umano&#10;&#10;Descrizione generata automaticamente">
            <a:extLst>
              <a:ext uri="{FF2B5EF4-FFF2-40B4-BE49-F238E27FC236}">
                <a16:creationId xmlns:a16="http://schemas.microsoft.com/office/drawing/2014/main" id="{D918B63F-D510-FE47-6A89-60271D6A91E3}"/>
              </a:ext>
            </a:extLst>
          </p:cNvPr>
          <p:cNvPicPr>
            <a:picLocks noChangeAspect="1"/>
          </p:cNvPicPr>
          <p:nvPr/>
        </p:nvPicPr>
        <p:blipFill>
          <a:blip r:embed="rId6"/>
          <a:stretch>
            <a:fillRect/>
          </a:stretch>
        </p:blipFill>
        <p:spPr>
          <a:xfrm>
            <a:off x="7799784" y="436957"/>
            <a:ext cx="4134211" cy="2189607"/>
          </a:xfrm>
          <a:prstGeom prst="rect">
            <a:avLst/>
          </a:prstGeom>
        </p:spPr>
      </p:pic>
    </p:spTree>
    <p:extLst>
      <p:ext uri="{BB962C8B-B14F-4D97-AF65-F5344CB8AC3E}">
        <p14:creationId xmlns:p14="http://schemas.microsoft.com/office/powerpoint/2010/main" val="2471725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844402" y="6077526"/>
            <a:ext cx="1125348" cy="685223"/>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0" y="0"/>
            <a:ext cx="5904689"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A3EA64C0-393E-30FA-C711-7C483AAB2149}"/>
              </a:ext>
            </a:extLst>
          </p:cNvPr>
          <p:cNvSpPr txBox="1"/>
          <p:nvPr/>
        </p:nvSpPr>
        <p:spPr>
          <a:xfrm>
            <a:off x="6712085" y="2567225"/>
            <a:ext cx="4571304" cy="584775"/>
          </a:xfrm>
          <a:prstGeom prst="rect">
            <a:avLst/>
          </a:prstGeom>
          <a:noFill/>
        </p:spPr>
        <p:txBody>
          <a:bodyPr wrap="square" rtlCol="0">
            <a:spAutoFit/>
          </a:bodyPr>
          <a:lstStyle/>
          <a:p>
            <a:pPr algn="ctr"/>
            <a:r>
              <a:rPr lang="it-IT" sz="3200" b="1" i="0" u="none" strike="noStrike" baseline="0">
                <a:solidFill>
                  <a:srgbClr val="655354"/>
                </a:solidFill>
                <a:latin typeface="Crimson Pro"/>
              </a:rPr>
              <a:t>ASCOLTA IL TUO FUTURO </a:t>
            </a:r>
            <a:endParaRPr lang="it-IT" sz="3200" b="1">
              <a:solidFill>
                <a:schemeClr val="bg1"/>
              </a:solidFill>
            </a:endParaRPr>
          </a:p>
        </p:txBody>
      </p:sp>
      <p:pic>
        <p:nvPicPr>
          <p:cNvPr id="15" name="Immagine 14">
            <a:extLst>
              <a:ext uri="{FF2B5EF4-FFF2-40B4-BE49-F238E27FC236}">
                <a16:creationId xmlns:a16="http://schemas.microsoft.com/office/drawing/2014/main" id="{8090E80B-570C-73FF-6F9E-60C4230F4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 y="6496330"/>
            <a:ext cx="5904689" cy="361670"/>
          </a:xfrm>
          <a:prstGeom prst="rect">
            <a:avLst/>
          </a:prstGeom>
        </p:spPr>
      </p:pic>
      <p:pic>
        <p:nvPicPr>
          <p:cNvPr id="16" name="Immagine 15">
            <a:extLst>
              <a:ext uri="{FF2B5EF4-FFF2-40B4-BE49-F238E27FC236}">
                <a16:creationId xmlns:a16="http://schemas.microsoft.com/office/drawing/2014/main" id="{17AE19FF-490C-804F-3976-3A217284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 y="0"/>
            <a:ext cx="6008138" cy="361670"/>
          </a:xfrm>
          <a:prstGeom prst="rect">
            <a:avLst/>
          </a:prstGeom>
        </p:spPr>
      </p:pic>
      <p:sp>
        <p:nvSpPr>
          <p:cNvPr id="11" name="CasellaDiTesto 10">
            <a:extLst>
              <a:ext uri="{FF2B5EF4-FFF2-40B4-BE49-F238E27FC236}">
                <a16:creationId xmlns:a16="http://schemas.microsoft.com/office/drawing/2014/main" id="{3102B511-DE67-893E-F807-23E28738C3BA}"/>
              </a:ext>
            </a:extLst>
          </p:cNvPr>
          <p:cNvSpPr txBox="1"/>
          <p:nvPr/>
        </p:nvSpPr>
        <p:spPr>
          <a:xfrm>
            <a:off x="196150" y="562847"/>
            <a:ext cx="5124879" cy="3046988"/>
          </a:xfrm>
          <a:prstGeom prst="rect">
            <a:avLst/>
          </a:prstGeom>
          <a:noFill/>
        </p:spPr>
        <p:txBody>
          <a:bodyPr wrap="square" rtlCol="0">
            <a:spAutoFit/>
          </a:bodyPr>
          <a:lstStyle/>
          <a:p>
            <a:pPr algn="ctr"/>
            <a:r>
              <a:rPr lang="it-IT" sz="3200" b="1" i="0" u="none" strike="noStrike" baseline="0">
                <a:solidFill>
                  <a:schemeClr val="bg1"/>
                </a:solidFill>
                <a:latin typeface="Crimson Pro"/>
              </a:rPr>
              <a:t>20 NOVEMBRE 2024</a:t>
            </a:r>
          </a:p>
          <a:p>
            <a:pPr algn="ctr"/>
            <a:r>
              <a:rPr lang="it-IT" sz="3200" b="1">
                <a:solidFill>
                  <a:schemeClr val="bg1"/>
                </a:solidFill>
                <a:latin typeface="Crimson Pro"/>
              </a:rPr>
              <a:t>XXXV </a:t>
            </a:r>
            <a:r>
              <a:rPr lang="it-IT" sz="3200" b="1" i="0" u="none" strike="noStrike" baseline="0">
                <a:solidFill>
                  <a:schemeClr val="bg1"/>
                </a:solidFill>
                <a:latin typeface="Crimson Pro"/>
              </a:rPr>
              <a:t>GIORNATA INTERNAZIONALE DEI DIRITTI DELL’INFANZIA E DELL’ADOLESCENZA </a:t>
            </a:r>
          </a:p>
          <a:p>
            <a:pPr algn="ctr"/>
            <a:endParaRPr lang="it-IT" sz="3200" b="1" i="0" u="none" strike="noStrike" baseline="0">
              <a:solidFill>
                <a:schemeClr val="bg1"/>
              </a:solidFill>
              <a:latin typeface="Crimson Pro"/>
            </a:endParaRPr>
          </a:p>
        </p:txBody>
      </p:sp>
      <p:sp>
        <p:nvSpPr>
          <p:cNvPr id="9" name="CasellaDiTesto 8">
            <a:extLst>
              <a:ext uri="{FF2B5EF4-FFF2-40B4-BE49-F238E27FC236}">
                <a16:creationId xmlns:a16="http://schemas.microsoft.com/office/drawing/2014/main" id="{C1DA7761-340B-2DE0-C4E3-2AFB78666A66}"/>
              </a:ext>
            </a:extLst>
          </p:cNvPr>
          <p:cNvSpPr txBox="1"/>
          <p:nvPr/>
        </p:nvSpPr>
        <p:spPr>
          <a:xfrm>
            <a:off x="6097622" y="1032968"/>
            <a:ext cx="6094378" cy="4801314"/>
          </a:xfrm>
          <a:prstGeom prst="rect">
            <a:avLst/>
          </a:prstGeom>
          <a:noFill/>
        </p:spPr>
        <p:txBody>
          <a:bodyPr wrap="square" lIns="91440" tIns="45720" rIns="91440" bIns="45720" anchor="t">
            <a:spAutoFit/>
          </a:bodyPr>
          <a:lstStyle/>
          <a:p>
            <a:pPr algn="l" fontAlgn="base"/>
            <a:r>
              <a:rPr lang="it-IT" sz="1800" b="0" i="0">
                <a:solidFill>
                  <a:srgbClr val="000000"/>
                </a:solidFill>
                <a:effectLst/>
                <a:latin typeface="Aptos"/>
              </a:rPr>
              <a:t>In questa Giornata mondiale dell'infanzia, l'UNICEF invita tutto il mondo ad ascoltare il futuro dei bambini ricordandone i diritti. Solo sostenendo un dialogo significativo tra generazioni possiamo infatti realizzare i diritti di ogni bambino, ovunque.</a:t>
            </a:r>
          </a:p>
          <a:p>
            <a:pPr algn="l" fontAlgn="base"/>
            <a:br>
              <a:rPr lang="it-IT" sz="1800" b="0" i="0">
                <a:effectLst/>
                <a:latin typeface="Aptos" panose="020B0004020202020204" pitchFamily="34" charset="0"/>
              </a:rPr>
            </a:br>
            <a:endParaRPr lang="it-IT" sz="1800" b="0" i="0">
              <a:solidFill>
                <a:srgbClr val="000000"/>
              </a:solidFill>
              <a:effectLst/>
              <a:latin typeface="Aptos" panose="020B0004020202020204" pitchFamily="34" charset="0"/>
            </a:endParaRPr>
          </a:p>
          <a:p>
            <a:pPr algn="l" fontAlgn="base"/>
            <a:endParaRPr lang="it-IT">
              <a:solidFill>
                <a:srgbClr val="000000"/>
              </a:solidFill>
              <a:latin typeface="Aptos" panose="020B0004020202020204" pitchFamily="34" charset="0"/>
            </a:endParaRPr>
          </a:p>
          <a:p>
            <a:pPr fontAlgn="base"/>
            <a:endParaRPr lang="it-IT">
              <a:solidFill>
                <a:srgbClr val="000000"/>
              </a:solidFill>
              <a:latin typeface="Aptos"/>
            </a:endParaRPr>
          </a:p>
          <a:p>
            <a:endParaRPr lang="it-IT">
              <a:solidFill>
                <a:srgbClr val="000000"/>
              </a:solidFill>
              <a:latin typeface="Aptos"/>
            </a:endParaRPr>
          </a:p>
          <a:p>
            <a:pPr algn="l"/>
            <a:r>
              <a:rPr lang="it-IT" sz="1800" b="0" i="0">
                <a:solidFill>
                  <a:srgbClr val="000000"/>
                </a:solidFill>
                <a:effectLst/>
                <a:latin typeface="Aptos"/>
              </a:rPr>
              <a:t>Ogni bambino ha il diritto di parlare, di essere preso sul serio e di partecipare alle decisioni che avranno un impatto sul suo presente e sul suo futuro. </a:t>
            </a:r>
            <a:endParaRPr lang="it-IT">
              <a:latin typeface="Aptos"/>
            </a:endParaRPr>
          </a:p>
          <a:p>
            <a:pPr algn="l" fontAlgn="base"/>
            <a:endParaRPr lang="it-IT" sz="1800" b="0" i="0">
              <a:effectLst/>
              <a:latin typeface="Aptos" panose="020B0004020202020204" pitchFamily="34" charset="0"/>
            </a:endParaRPr>
          </a:p>
          <a:p>
            <a:pPr algn="l" fontAlgn="base"/>
            <a:r>
              <a:rPr lang="it-IT" sz="1800" b="0" i="0">
                <a:solidFill>
                  <a:srgbClr val="000000"/>
                </a:solidFill>
                <a:effectLst/>
                <a:latin typeface="Aptos"/>
              </a:rPr>
              <a:t>La Convenzione sui diritti dell'infanzia fornisce una visione duratura per  proteggere, rispettare e realizzare i diritti dei bambini nel futuro.</a:t>
            </a:r>
          </a:p>
        </p:txBody>
      </p:sp>
      <p:sp>
        <p:nvSpPr>
          <p:cNvPr id="18" name="CasellaDiTesto 17">
            <a:extLst>
              <a:ext uri="{FF2B5EF4-FFF2-40B4-BE49-F238E27FC236}">
                <a16:creationId xmlns:a16="http://schemas.microsoft.com/office/drawing/2014/main" id="{EB1ECCCC-B263-DEBF-A840-CE6B1F15BC7A}"/>
              </a:ext>
            </a:extLst>
          </p:cNvPr>
          <p:cNvSpPr txBox="1"/>
          <p:nvPr/>
        </p:nvSpPr>
        <p:spPr>
          <a:xfrm>
            <a:off x="7093110" y="397400"/>
            <a:ext cx="4902740" cy="800219"/>
          </a:xfrm>
          <a:prstGeom prst="rect">
            <a:avLst/>
          </a:prstGeom>
          <a:noFill/>
        </p:spPr>
        <p:txBody>
          <a:bodyPr wrap="square" rtlCol="0">
            <a:spAutoFit/>
          </a:bodyPr>
          <a:lstStyle/>
          <a:p>
            <a:r>
              <a:rPr lang="it-IT" sz="2800" b="1" i="0" u="none" strike="noStrike" baseline="0">
                <a:latin typeface="Crimson Pro"/>
              </a:rPr>
              <a:t>Proposta per le scuole </a:t>
            </a:r>
            <a:endParaRPr lang="it-IT" sz="2800" b="1"/>
          </a:p>
          <a:p>
            <a:endParaRPr lang="it-IT"/>
          </a:p>
        </p:txBody>
      </p:sp>
      <p:pic>
        <p:nvPicPr>
          <p:cNvPr id="22" name="Immagine 21">
            <a:extLst>
              <a:ext uri="{FF2B5EF4-FFF2-40B4-BE49-F238E27FC236}">
                <a16:creationId xmlns:a16="http://schemas.microsoft.com/office/drawing/2014/main" id="{4309F8B4-B558-A7A8-4D75-49CF3F83B2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927" y="3295125"/>
            <a:ext cx="4681728" cy="3121152"/>
          </a:xfrm>
          <a:prstGeom prst="rect">
            <a:avLst/>
          </a:prstGeom>
        </p:spPr>
      </p:pic>
    </p:spTree>
    <p:extLst>
      <p:ext uri="{BB962C8B-B14F-4D97-AF65-F5344CB8AC3E}">
        <p14:creationId xmlns:p14="http://schemas.microsoft.com/office/powerpoint/2010/main" val="1819513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B17DDA0F-F0EF-2483-7106-66708EFD691A}"/>
              </a:ext>
            </a:extLst>
          </p:cNvPr>
          <p:cNvPicPr>
            <a:picLocks noChangeAspect="1"/>
          </p:cNvPicPr>
          <p:nvPr/>
        </p:nvPicPr>
        <p:blipFill>
          <a:blip r:embed="rId2"/>
          <a:srcRect/>
          <a:stretch>
            <a:fillRect/>
          </a:stretch>
        </p:blipFill>
        <p:spPr bwMode="auto">
          <a:xfrm>
            <a:off x="10844402" y="6077526"/>
            <a:ext cx="1125348" cy="685223"/>
          </a:xfrm>
          <a:prstGeom prst="rect">
            <a:avLst/>
          </a:prstGeom>
          <a:noFill/>
          <a:ln w="9525">
            <a:noFill/>
            <a:miter lim="800000"/>
            <a:headEnd/>
            <a:tailEnd/>
          </a:ln>
        </p:spPr>
      </p:pic>
      <p:sp>
        <p:nvSpPr>
          <p:cNvPr id="3" name="Rettangolo 2">
            <a:extLst>
              <a:ext uri="{FF2B5EF4-FFF2-40B4-BE49-F238E27FC236}">
                <a16:creationId xmlns:a16="http://schemas.microsoft.com/office/drawing/2014/main" id="{CFAD7C70-75E0-2A6D-786B-AEE89504A6FD}"/>
              </a:ext>
            </a:extLst>
          </p:cNvPr>
          <p:cNvSpPr/>
          <p:nvPr/>
        </p:nvSpPr>
        <p:spPr>
          <a:xfrm>
            <a:off x="-3554" y="15468"/>
            <a:ext cx="5904689" cy="685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id="{8090E80B-570C-73FF-6F9E-60C4230F4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 y="6496330"/>
            <a:ext cx="5904689" cy="361670"/>
          </a:xfrm>
          <a:prstGeom prst="rect">
            <a:avLst/>
          </a:prstGeom>
        </p:spPr>
      </p:pic>
      <p:pic>
        <p:nvPicPr>
          <p:cNvPr id="16" name="Immagine 15">
            <a:extLst>
              <a:ext uri="{FF2B5EF4-FFF2-40B4-BE49-F238E27FC236}">
                <a16:creationId xmlns:a16="http://schemas.microsoft.com/office/drawing/2014/main" id="{17AE19FF-490C-804F-3976-3A217284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 y="0"/>
            <a:ext cx="6008138" cy="361670"/>
          </a:xfrm>
          <a:prstGeom prst="rect">
            <a:avLst/>
          </a:prstGeom>
        </p:spPr>
      </p:pic>
      <p:sp>
        <p:nvSpPr>
          <p:cNvPr id="11" name="CasellaDiTesto 10">
            <a:extLst>
              <a:ext uri="{FF2B5EF4-FFF2-40B4-BE49-F238E27FC236}">
                <a16:creationId xmlns:a16="http://schemas.microsoft.com/office/drawing/2014/main" id="{3102B511-DE67-893E-F807-23E28738C3BA}"/>
              </a:ext>
            </a:extLst>
          </p:cNvPr>
          <p:cNvSpPr txBox="1"/>
          <p:nvPr/>
        </p:nvSpPr>
        <p:spPr>
          <a:xfrm>
            <a:off x="275616" y="485026"/>
            <a:ext cx="5166068" cy="2739211"/>
          </a:xfrm>
          <a:prstGeom prst="rect">
            <a:avLst/>
          </a:prstGeom>
          <a:noFill/>
        </p:spPr>
        <p:txBody>
          <a:bodyPr wrap="square" lIns="91440" tIns="45720" rIns="91440" bIns="45720" rtlCol="0" anchor="t">
            <a:spAutoFit/>
          </a:bodyPr>
          <a:lstStyle/>
          <a:p>
            <a:pPr algn="ctr"/>
            <a:r>
              <a:rPr lang="it-IT" sz="2800" b="1" i="0" u="none" strike="noStrike" baseline="0">
                <a:solidFill>
                  <a:schemeClr val="bg1"/>
                </a:solidFill>
                <a:latin typeface="Crimson Pro"/>
              </a:rPr>
              <a:t>TRE PROPOSTE PER </a:t>
            </a:r>
          </a:p>
          <a:p>
            <a:pPr algn="ctr"/>
            <a:r>
              <a:rPr lang="it-IT" sz="2800" b="1">
                <a:solidFill>
                  <a:schemeClr val="bg1"/>
                </a:solidFill>
                <a:latin typeface="Crimson Pro"/>
              </a:rPr>
              <a:t>GARANTIRE ESPRESSIONE E ASCOLTO DELLE OPINIONI DI BAMBINE, BAMBINI E ADOLESCENTI RISPETTO AL FUTURO</a:t>
            </a:r>
            <a:endParaRPr lang="it-IT" sz="2800" b="1" i="0" u="none" strike="noStrike" baseline="0">
              <a:solidFill>
                <a:schemeClr val="bg1"/>
              </a:solidFill>
              <a:latin typeface="Crimson Pro"/>
            </a:endParaRPr>
          </a:p>
        </p:txBody>
      </p:sp>
      <p:sp>
        <p:nvSpPr>
          <p:cNvPr id="9" name="CasellaDiTesto 8">
            <a:extLst>
              <a:ext uri="{FF2B5EF4-FFF2-40B4-BE49-F238E27FC236}">
                <a16:creationId xmlns:a16="http://schemas.microsoft.com/office/drawing/2014/main" id="{C1DA7761-340B-2DE0-C4E3-2AFB78666A66}"/>
              </a:ext>
            </a:extLst>
          </p:cNvPr>
          <p:cNvSpPr txBox="1"/>
          <p:nvPr/>
        </p:nvSpPr>
        <p:spPr>
          <a:xfrm>
            <a:off x="6011694" y="1089978"/>
            <a:ext cx="5904689" cy="4708981"/>
          </a:xfrm>
          <a:prstGeom prst="rect">
            <a:avLst/>
          </a:prstGeom>
          <a:noFill/>
        </p:spPr>
        <p:txBody>
          <a:bodyPr wrap="square" lIns="91440" tIns="45720" rIns="91440" bIns="45720" anchor="t">
            <a:spAutoFit/>
          </a:bodyPr>
          <a:lstStyle/>
          <a:p>
            <a:pPr algn="l" fontAlgn="base"/>
            <a:r>
              <a:rPr lang="it-IT" sz="2000" b="1">
                <a:solidFill>
                  <a:srgbClr val="000000"/>
                </a:solidFill>
              </a:rPr>
              <a:t>COLORIAMO IL MONDO (E LA SCUOLA DI BLU) </a:t>
            </a:r>
            <a:r>
              <a:rPr lang="it-IT" sz="2000" b="1" i="0" u="none" strike="noStrike" baseline="0">
                <a:solidFill>
                  <a:srgbClr val="000000"/>
                </a:solidFill>
              </a:rPr>
              <a:t> </a:t>
            </a:r>
          </a:p>
          <a:p>
            <a:pPr algn="l" fontAlgn="base"/>
            <a:r>
              <a:rPr lang="it-IT" sz="2000" b="0" i="0" u="none" strike="noStrike" baseline="0">
                <a:solidFill>
                  <a:srgbClr val="383838"/>
                </a:solidFill>
              </a:rPr>
              <a:t>Creazione di un murale blu o di un'installazione artistica con i gessetti. Diventare blu per il WCD è un modo divertente per coinvolgere bambini e adulti e collegare visivamente le scuole in tutto il mondo. </a:t>
            </a:r>
            <a:br>
              <a:rPr lang="it-IT" sz="2000" b="0" i="0">
                <a:effectLst/>
              </a:rPr>
            </a:br>
            <a:endParaRPr lang="it-IT" sz="2000" b="0" i="0">
              <a:solidFill>
                <a:srgbClr val="000000"/>
              </a:solidFill>
              <a:effectLst/>
            </a:endParaRPr>
          </a:p>
          <a:p>
            <a:pPr algn="l" fontAlgn="base"/>
            <a:r>
              <a:rPr lang="pt-BR" sz="2000" b="1"/>
              <a:t>KIDS TAKEOVER </a:t>
            </a:r>
            <a:endParaRPr lang="pt-BR" sz="2000" b="1">
              <a:cs typeface="Calibri"/>
            </a:endParaRPr>
          </a:p>
          <a:p>
            <a:pPr algn="l" fontAlgn="base"/>
            <a:r>
              <a:rPr lang="it-IT" sz="2000" b="0" i="0" u="none" strike="noStrike" baseline="0">
                <a:solidFill>
                  <a:srgbClr val="383838"/>
                </a:solidFill>
              </a:rPr>
              <a:t>Bambine, bambini e adolescenti si attivano per realizzare i diritti nelle loro scuole e nella loro comunità</a:t>
            </a:r>
            <a:endParaRPr lang="it-IT" sz="2000" b="0" i="0" u="none" strike="noStrike" baseline="0">
              <a:solidFill>
                <a:srgbClr val="383838"/>
              </a:solidFill>
              <a:cs typeface="Calibri"/>
            </a:endParaRPr>
          </a:p>
          <a:p>
            <a:pPr algn="l" fontAlgn="base"/>
            <a:endParaRPr lang="it-IT" sz="2000">
              <a:solidFill>
                <a:srgbClr val="383838"/>
              </a:solidFill>
            </a:endParaRPr>
          </a:p>
          <a:p>
            <a:pPr algn="l" fontAlgn="base"/>
            <a:r>
              <a:rPr lang="pt-BR" sz="2000" b="1">
                <a:solidFill>
                  <a:srgbClr val="000000"/>
                </a:solidFill>
              </a:rPr>
              <a:t>UNA LETTERA PER IL FUTURO </a:t>
            </a:r>
            <a:endParaRPr lang="pt-BR" sz="2000" b="1" i="0" u="none" strike="noStrike" baseline="0">
              <a:solidFill>
                <a:srgbClr val="000000"/>
              </a:solidFill>
              <a:cs typeface="Calibri"/>
            </a:endParaRPr>
          </a:p>
          <a:p>
            <a:pPr algn="l" fontAlgn="base"/>
            <a:r>
              <a:rPr lang="it-IT" sz="2000" b="0" i="0" u="none" strike="noStrike" baseline="0">
                <a:solidFill>
                  <a:srgbClr val="383838"/>
                </a:solidFill>
              </a:rPr>
              <a:t>I bambini scrivono una lettera agli adulti raccontando che cosa siano per loro i diritti dei bambini e su come il rispetto di questi diritti sia collegato alla loro idea di futuro </a:t>
            </a:r>
            <a:endParaRPr lang="it-IT" sz="2000" b="1">
              <a:solidFill>
                <a:srgbClr val="383838"/>
              </a:solidFill>
            </a:endParaRPr>
          </a:p>
        </p:txBody>
      </p:sp>
      <p:pic>
        <p:nvPicPr>
          <p:cNvPr id="8" name="Immagine 7" descr="Immagine che contiene cielo, vestiti, aria aperta, ragazzo&#10;&#10;Descrizione generata automaticamente">
            <a:extLst>
              <a:ext uri="{FF2B5EF4-FFF2-40B4-BE49-F238E27FC236}">
                <a16:creationId xmlns:a16="http://schemas.microsoft.com/office/drawing/2014/main" id="{2D780614-743B-4729-F3BE-242C5CCC6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716" y="3549105"/>
            <a:ext cx="4310008" cy="2873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3035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vestiti, Viso umano, persona, Apprendimento&#10;&#10;Descrizione generata automaticamente">
            <a:extLst>
              <a:ext uri="{FF2B5EF4-FFF2-40B4-BE49-F238E27FC236}">
                <a16:creationId xmlns:a16="http://schemas.microsoft.com/office/drawing/2014/main" id="{5A0A0B58-FA6D-043C-DD37-F1073D94C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703" y="0"/>
            <a:ext cx="9685866" cy="6848338"/>
          </a:xfrm>
          <a:prstGeom prst="rect">
            <a:avLst/>
          </a:prstGeom>
          <a:solidFill>
            <a:srgbClr val="00B0F0"/>
          </a:solidFill>
        </p:spPr>
      </p:pic>
      <p:sp>
        <p:nvSpPr>
          <p:cNvPr id="7" name="Ovale 6">
            <a:extLst>
              <a:ext uri="{FF2B5EF4-FFF2-40B4-BE49-F238E27FC236}">
                <a16:creationId xmlns:a16="http://schemas.microsoft.com/office/drawing/2014/main" id="{3CC1740D-405A-9B99-F048-990646ABD7ED}"/>
              </a:ext>
            </a:extLst>
          </p:cNvPr>
          <p:cNvSpPr/>
          <p:nvPr/>
        </p:nvSpPr>
        <p:spPr>
          <a:xfrm>
            <a:off x="7789333" y="355601"/>
            <a:ext cx="2709333" cy="1253066"/>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600"/>
              <a:t>Grazie!</a:t>
            </a:r>
          </a:p>
        </p:txBody>
      </p:sp>
      <p:pic>
        <p:nvPicPr>
          <p:cNvPr id="2" name="Immagine 1" descr="Immagine che contiene Arte bambini, Policromia, arte&#10;&#10;Descrizione generata automaticamente">
            <a:extLst>
              <a:ext uri="{FF2B5EF4-FFF2-40B4-BE49-F238E27FC236}">
                <a16:creationId xmlns:a16="http://schemas.microsoft.com/office/drawing/2014/main" id="{FF7B8AD5-E029-1385-F5EE-BD0A57A2A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3569" y="5561867"/>
            <a:ext cx="1571262" cy="1286471"/>
          </a:xfrm>
          <a:prstGeom prst="rect">
            <a:avLst/>
          </a:prstGeom>
        </p:spPr>
      </p:pic>
    </p:spTree>
    <p:extLst>
      <p:ext uri="{BB962C8B-B14F-4D97-AF65-F5344CB8AC3E}">
        <p14:creationId xmlns:p14="http://schemas.microsoft.com/office/powerpoint/2010/main" val="1413268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Rettangolo&#10;&#10;Descrizione generata automaticamente">
            <a:extLst>
              <a:ext uri="{FF2B5EF4-FFF2-40B4-BE49-F238E27FC236}">
                <a16:creationId xmlns:a16="http://schemas.microsoft.com/office/drawing/2014/main" id="{15AEB573-87BB-95D0-55EE-F8B37CCD4320}"/>
              </a:ext>
            </a:extLst>
          </p:cNvPr>
          <p:cNvPicPr>
            <a:picLocks noChangeAspect="1"/>
          </p:cNvPicPr>
          <p:nvPr/>
        </p:nvPicPr>
        <p:blipFill>
          <a:blip r:embed="rId3"/>
          <a:stretch>
            <a:fillRect/>
          </a:stretch>
        </p:blipFill>
        <p:spPr>
          <a:xfrm>
            <a:off x="8708970" y="1518894"/>
            <a:ext cx="3081481" cy="4286984"/>
          </a:xfrm>
          <a:prstGeom prst="rect">
            <a:avLst/>
          </a:prstGeom>
        </p:spPr>
      </p:pic>
      <p:sp>
        <p:nvSpPr>
          <p:cNvPr id="4" name="Titolo 4">
            <a:extLst>
              <a:ext uri="{FF2B5EF4-FFF2-40B4-BE49-F238E27FC236}">
                <a16:creationId xmlns:a16="http://schemas.microsoft.com/office/drawing/2014/main" id="{5355B10D-9FBF-9142-0E65-140CEE5B50B6}"/>
              </a:ext>
            </a:extLst>
          </p:cNvPr>
          <p:cNvSpPr txBox="1">
            <a:spLocks/>
          </p:cNvSpPr>
          <p:nvPr/>
        </p:nvSpPr>
        <p:spPr>
          <a:xfrm>
            <a:off x="1" y="-231128"/>
            <a:ext cx="12191999" cy="1027107"/>
          </a:xfrm>
          <a:prstGeom prst="rect">
            <a:avLst/>
          </a:prstGeom>
          <a:solidFill>
            <a:srgbClr val="00B0F0"/>
          </a:solidFill>
        </p:spPr>
        <p:txBody>
          <a:bodyPr/>
          <a:lstStyle>
            <a:lvl1pPr algn="l" defTabSz="685800" rtl="0" eaLnBrk="1" latinLnBrk="0" hangingPunct="1">
              <a:lnSpc>
                <a:spcPct val="90000"/>
              </a:lnSpc>
              <a:spcBef>
                <a:spcPct val="0"/>
              </a:spcBef>
              <a:buNone/>
              <a:defRPr sz="330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pPr algn="ctr"/>
            <a:endParaRPr lang="it-IT" sz="3200">
              <a:solidFill>
                <a:srgbClr val="FFFFFF"/>
              </a:solidFill>
              <a:latin typeface="+mn-lt"/>
            </a:endParaRPr>
          </a:p>
          <a:p>
            <a:pPr algn="ctr"/>
            <a:r>
              <a:rPr lang="it-IT" sz="3200">
                <a:solidFill>
                  <a:srgbClr val="FFFFFF"/>
                </a:solidFill>
                <a:latin typeface="+mn-lt"/>
              </a:rPr>
              <a:t>La Convenzione ONU sui diritti dell’infanzia e dell’adolescenza</a:t>
            </a:r>
          </a:p>
          <a:p>
            <a:pPr algn="just"/>
            <a:endParaRPr lang="it-IT" sz="3200">
              <a:solidFill>
                <a:srgbClr val="FFFFFF"/>
              </a:solidFill>
              <a:latin typeface="+mn-lt"/>
            </a:endParaRPr>
          </a:p>
        </p:txBody>
      </p:sp>
      <p:sp>
        <p:nvSpPr>
          <p:cNvPr id="6" name="CasellaDiTesto 5">
            <a:extLst>
              <a:ext uri="{FF2B5EF4-FFF2-40B4-BE49-F238E27FC236}">
                <a16:creationId xmlns:a16="http://schemas.microsoft.com/office/drawing/2014/main" id="{C2EE03CA-72F8-4609-CA40-DE2B7DC05882}"/>
              </a:ext>
            </a:extLst>
          </p:cNvPr>
          <p:cNvSpPr txBox="1"/>
          <p:nvPr/>
        </p:nvSpPr>
        <p:spPr>
          <a:xfrm>
            <a:off x="0" y="795979"/>
            <a:ext cx="8307421" cy="6483378"/>
          </a:xfrm>
          <a:prstGeom prst="rect">
            <a:avLst/>
          </a:prstGeom>
          <a:noFill/>
          <a:ln>
            <a:noFill/>
          </a:ln>
        </p:spPr>
        <p:txBody>
          <a:bodyPr wrap="square">
            <a:spAutoFit/>
          </a:bodyPr>
          <a:lstStyle/>
          <a:p>
            <a:pPr marL="297173" indent="-297173">
              <a:lnSpc>
                <a:spcPct val="140000"/>
              </a:lnSpc>
              <a:defRPr/>
            </a:pPr>
            <a:r>
              <a:rPr lang="it-IT" sz="2133">
                <a:cs typeface="Calibri" panose="020F0502020204030204" pitchFamily="34" charset="0"/>
              </a:rPr>
              <a:t>*  La </a:t>
            </a:r>
            <a:r>
              <a:rPr lang="it-IT" sz="2133" b="1">
                <a:cs typeface="Calibri" panose="020F0502020204030204" pitchFamily="34" charset="0"/>
              </a:rPr>
              <a:t>Convenzione ONU sui diritti dell'infanzia e dell'adolescenza </a:t>
            </a:r>
            <a:r>
              <a:rPr lang="it-IT" sz="2133">
                <a:cs typeface="Calibri" panose="020F0502020204030204" pitchFamily="34" charset="0"/>
              </a:rPr>
              <a:t>(</a:t>
            </a:r>
            <a:r>
              <a:rPr lang="it-IT" sz="2133" i="1">
                <a:cs typeface="Calibri" panose="020F0502020204030204" pitchFamily="34" charset="0"/>
              </a:rPr>
              <a:t>Convention on the </a:t>
            </a:r>
            <a:r>
              <a:rPr lang="it-IT" sz="2133" i="1" err="1">
                <a:cs typeface="Calibri" panose="020F0502020204030204" pitchFamily="34" charset="0"/>
              </a:rPr>
              <a:t>Rigths</a:t>
            </a:r>
            <a:r>
              <a:rPr lang="it-IT" sz="2133" i="1">
                <a:cs typeface="Calibri" panose="020F0502020204030204" pitchFamily="34" charset="0"/>
              </a:rPr>
              <a:t> of the Child</a:t>
            </a:r>
            <a:r>
              <a:rPr lang="it-IT" sz="2133">
                <a:cs typeface="Calibri" panose="020F0502020204030204" pitchFamily="34" charset="0"/>
              </a:rPr>
              <a:t> - CRC) è stata approvata dall'Assemblea Generale delle Nazioni Unite il </a:t>
            </a:r>
            <a:r>
              <a:rPr lang="it-IT" sz="2133" b="1">
                <a:cs typeface="Calibri" panose="020F0502020204030204" pitchFamily="34" charset="0"/>
              </a:rPr>
              <a:t>20 novembre 1989</a:t>
            </a:r>
            <a:r>
              <a:rPr lang="it-IT" sz="2133">
                <a:cs typeface="Calibri" panose="020F0502020204030204" pitchFamily="34" charset="0"/>
              </a:rPr>
              <a:t> e ratificata dall'Italia il </a:t>
            </a:r>
            <a:r>
              <a:rPr lang="it-IT" sz="2133" b="1">
                <a:cs typeface="Calibri" panose="020F0502020204030204" pitchFamily="34" charset="0"/>
              </a:rPr>
              <a:t>27 maggio 1991 </a:t>
            </a:r>
            <a:r>
              <a:rPr lang="it-IT" sz="2133">
                <a:cs typeface="Calibri" panose="020F0502020204030204" pitchFamily="34" charset="0"/>
              </a:rPr>
              <a:t>con la </a:t>
            </a:r>
            <a:r>
              <a:rPr lang="it-IT" sz="2133" b="1">
                <a:cs typeface="Calibri" panose="020F0502020204030204" pitchFamily="34" charset="0"/>
              </a:rPr>
              <a:t>legge n. 176</a:t>
            </a:r>
            <a:r>
              <a:rPr lang="it-IT" sz="2133">
                <a:cs typeface="Calibri" panose="020F0502020204030204" pitchFamily="34" charset="0"/>
              </a:rPr>
              <a:t>. </a:t>
            </a:r>
          </a:p>
          <a:p>
            <a:pPr marL="297173" indent="-297173">
              <a:lnSpc>
                <a:spcPct val="140000"/>
              </a:lnSpc>
              <a:defRPr/>
            </a:pPr>
            <a:r>
              <a:rPr lang="it-IT" sz="2133">
                <a:cs typeface="Calibri" panose="020F0502020204030204" pitchFamily="34" charset="0"/>
              </a:rPr>
              <a:t>*  La Convenzione è il trattato in materia di </a:t>
            </a:r>
            <a:r>
              <a:rPr lang="it-IT" sz="2133" b="1">
                <a:cs typeface="Calibri" panose="020F0502020204030204" pitchFamily="34" charset="0"/>
              </a:rPr>
              <a:t>diritti umani</a:t>
            </a:r>
            <a:r>
              <a:rPr lang="it-IT" sz="2133">
                <a:cs typeface="Calibri" panose="020F0502020204030204" pitchFamily="34" charset="0"/>
              </a:rPr>
              <a:t> con il più alto numero di ratifiche: ad oggi sono </a:t>
            </a:r>
            <a:r>
              <a:rPr lang="it-IT" sz="2133" b="1">
                <a:cs typeface="Calibri" panose="020F0502020204030204" pitchFamily="34" charset="0"/>
              </a:rPr>
              <a:t>196</a:t>
            </a:r>
            <a:r>
              <a:rPr lang="it-IT" sz="2133">
                <a:cs typeface="Calibri" panose="020F0502020204030204" pitchFamily="34" charset="0"/>
              </a:rPr>
              <a:t> gli Stati che si sono vincolati giuridicamente, tramite la ratifica, al rispetto dei diritti in essa riconosciuti.</a:t>
            </a:r>
          </a:p>
          <a:p>
            <a:pPr marL="297173" indent="-297173">
              <a:lnSpc>
                <a:spcPct val="140000"/>
              </a:lnSpc>
              <a:defRPr/>
            </a:pPr>
            <a:r>
              <a:rPr lang="it-IT" sz="2133">
                <a:cs typeface="Calibri" panose="020F0502020204030204" pitchFamily="34" charset="0"/>
              </a:rPr>
              <a:t>*  </a:t>
            </a:r>
            <a:r>
              <a:rPr lang="it-IT" sz="2133">
                <a:latin typeface="Calibri" panose="020F0502020204030204" pitchFamily="34" charset="0"/>
                <a:cs typeface="Calibri" panose="020F0502020204030204" pitchFamily="34" charset="0"/>
              </a:rPr>
              <a:t>La CRC ha istituito il </a:t>
            </a:r>
            <a:r>
              <a:rPr lang="it-IT" sz="2133" b="1">
                <a:latin typeface="Calibri" panose="020F0502020204030204" pitchFamily="34" charset="0"/>
                <a:cs typeface="Calibri" panose="020F0502020204030204" pitchFamily="34" charset="0"/>
              </a:rPr>
              <a:t>Comitato ONU sui diritti dell’infanzia </a:t>
            </a:r>
            <a:r>
              <a:rPr lang="it-IT" sz="2133">
                <a:latin typeface="Calibri" panose="020F0502020204030204" pitchFamily="34" charset="0"/>
                <a:cs typeface="Calibri" panose="020F0502020204030204" pitchFamily="34" charset="0"/>
              </a:rPr>
              <a:t>cui spetta la pubblicazione dei </a:t>
            </a:r>
            <a:r>
              <a:rPr lang="it-IT" sz="2133" b="1">
                <a:latin typeface="Calibri" panose="020F0502020204030204" pitchFamily="34" charset="0"/>
                <a:cs typeface="Calibri" panose="020F0502020204030204" pitchFamily="34" charset="0"/>
              </a:rPr>
              <a:t>Commenti Generali </a:t>
            </a:r>
            <a:r>
              <a:rPr lang="it-IT" sz="2133">
                <a:latin typeface="Calibri" panose="020F0502020204030204" pitchFamily="34" charset="0"/>
                <a:cs typeface="Calibri" panose="020F0502020204030204" pitchFamily="34" charset="0"/>
              </a:rPr>
              <a:t>per approfondire specifiche tematiche e la valutazione dei risultati raggiunti dai Paesi che hanno ratificato la CRC nelle </a:t>
            </a:r>
            <a:r>
              <a:rPr lang="it-IT" sz="2133" b="1">
                <a:latin typeface="Calibri" panose="020F0502020204030204" pitchFamily="34" charset="0"/>
                <a:cs typeface="Calibri" panose="020F0502020204030204" pitchFamily="34" charset="0"/>
              </a:rPr>
              <a:t>Osservazioni Conclusive</a:t>
            </a:r>
            <a:r>
              <a:rPr lang="it-IT" sz="2133">
                <a:latin typeface="Calibri" panose="020F0502020204030204" pitchFamily="34" charset="0"/>
                <a:cs typeface="Calibri" panose="020F0502020204030204" pitchFamily="34" charset="0"/>
              </a:rPr>
              <a:t>, che raccolgono le raccomandazioni rivolte agli Stati</a:t>
            </a:r>
          </a:p>
          <a:p>
            <a:pPr marL="297173" indent="-297173">
              <a:lnSpc>
                <a:spcPct val="140000"/>
              </a:lnSpc>
              <a:defRPr/>
            </a:pPr>
            <a:endParaRPr lang="it-IT" sz="2133"/>
          </a:p>
        </p:txBody>
      </p:sp>
    </p:spTree>
    <p:extLst>
      <p:ext uri="{BB962C8B-B14F-4D97-AF65-F5344CB8AC3E}">
        <p14:creationId xmlns:p14="http://schemas.microsoft.com/office/powerpoint/2010/main" val="3319665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FE9E4786-96C6-4400-2F35-81E593951730}"/>
              </a:ext>
            </a:extLst>
          </p:cNvPr>
          <p:cNvSpPr>
            <a:spLocks noGrp="1"/>
          </p:cNvSpPr>
          <p:nvPr>
            <p:ph sz="quarter" idx="13"/>
          </p:nvPr>
        </p:nvSpPr>
        <p:spPr>
          <a:xfrm>
            <a:off x="427165" y="2270030"/>
            <a:ext cx="10821512" cy="3990153"/>
          </a:xfrm>
          <a:ln w="38100">
            <a:solidFill>
              <a:srgbClr val="00AEEF"/>
            </a:solidFill>
          </a:ln>
        </p:spPr>
        <p:txBody>
          <a:bodyPr>
            <a:normAutofit/>
          </a:bodyPr>
          <a:lstStyle/>
          <a:p>
            <a:pPr marL="297173" indent="-297173">
              <a:lnSpc>
                <a:spcPct val="140000"/>
              </a:lnSpc>
              <a:defRPr/>
            </a:pPr>
            <a:r>
              <a:rPr lang="it-IT" sz="2133">
                <a:latin typeface="Calibri" panose="020F0502020204030204" pitchFamily="34" charset="0"/>
                <a:cs typeface="Calibri" panose="020F0502020204030204" pitchFamily="34" charset="0"/>
              </a:rPr>
              <a:t>È composta di </a:t>
            </a:r>
            <a:r>
              <a:rPr lang="it-IT" sz="2133" b="1">
                <a:latin typeface="Calibri" panose="020F0502020204030204" pitchFamily="34" charset="0"/>
                <a:cs typeface="Calibri" panose="020F0502020204030204" pitchFamily="34" charset="0"/>
              </a:rPr>
              <a:t>54 articoli</a:t>
            </a:r>
            <a:r>
              <a:rPr lang="it-IT" sz="2133">
                <a:latin typeface="Calibri" panose="020F0502020204030204" pitchFamily="34" charset="0"/>
                <a:cs typeface="Calibri" panose="020F0502020204030204" pitchFamily="34" charset="0"/>
              </a:rPr>
              <a:t> e il suo testo è costituito di tre parti: </a:t>
            </a:r>
          </a:p>
          <a:p>
            <a:pPr marL="297173" indent="-297173">
              <a:lnSpc>
                <a:spcPct val="140000"/>
              </a:lnSpc>
              <a:defRPr/>
            </a:pPr>
            <a:r>
              <a:rPr lang="it-IT" sz="2133">
                <a:latin typeface="Calibri" panose="020F0502020204030204" pitchFamily="34" charset="0"/>
                <a:cs typeface="Calibri" panose="020F0502020204030204" pitchFamily="34" charset="0"/>
              </a:rPr>
              <a:t>la prima contiene l’</a:t>
            </a:r>
            <a:r>
              <a:rPr lang="it-IT" sz="2133" b="1">
                <a:latin typeface="Calibri" panose="020F0502020204030204" pitchFamily="34" charset="0"/>
                <a:cs typeface="Calibri" panose="020F0502020204030204" pitchFamily="34" charset="0"/>
              </a:rPr>
              <a:t>enunciazione dei diritti</a:t>
            </a:r>
            <a:r>
              <a:rPr lang="it-IT" sz="2133">
                <a:latin typeface="Calibri" panose="020F0502020204030204" pitchFamily="34" charset="0"/>
                <a:cs typeface="Calibri" panose="020F0502020204030204" pitchFamily="34" charset="0"/>
              </a:rPr>
              <a:t> (artt. da 1 a 41), la seconda individua gli </a:t>
            </a:r>
            <a:r>
              <a:rPr lang="it-IT" sz="2133" b="1">
                <a:latin typeface="Calibri" panose="020F0502020204030204" pitchFamily="34" charset="0"/>
                <a:cs typeface="Calibri" panose="020F0502020204030204" pitchFamily="34" charset="0"/>
              </a:rPr>
              <a:t>organismi preposti</a:t>
            </a:r>
            <a:r>
              <a:rPr lang="it-IT" sz="2133">
                <a:latin typeface="Calibri" panose="020F0502020204030204" pitchFamily="34" charset="0"/>
                <a:cs typeface="Calibri" panose="020F0502020204030204" pitchFamily="34" charset="0"/>
              </a:rPr>
              <a:t> e le modalità per il miglioramento e il </a:t>
            </a:r>
            <a:r>
              <a:rPr lang="it-IT" sz="2133" b="1">
                <a:latin typeface="Calibri" panose="020F0502020204030204" pitchFamily="34" charset="0"/>
                <a:cs typeface="Calibri" panose="020F0502020204030204" pitchFamily="34" charset="0"/>
              </a:rPr>
              <a:t>monitoraggio</a:t>
            </a:r>
            <a:r>
              <a:rPr lang="it-IT" sz="2133">
                <a:latin typeface="Calibri" panose="020F0502020204030204" pitchFamily="34" charset="0"/>
                <a:cs typeface="Calibri" panose="020F0502020204030204" pitchFamily="34" charset="0"/>
              </a:rPr>
              <a:t> della Convenzione (artt. 42-45), mentre la terza descrive la </a:t>
            </a:r>
            <a:r>
              <a:rPr lang="it-IT" sz="2133" b="1">
                <a:latin typeface="Calibri" panose="020F0502020204030204" pitchFamily="34" charset="0"/>
                <a:cs typeface="Calibri" panose="020F0502020204030204" pitchFamily="34" charset="0"/>
              </a:rPr>
              <a:t>procedura di ratifica</a:t>
            </a:r>
            <a:r>
              <a:rPr lang="it-IT" sz="2133">
                <a:latin typeface="Calibri" panose="020F0502020204030204" pitchFamily="34" charset="0"/>
                <a:cs typeface="Calibri" panose="020F0502020204030204" pitchFamily="34" charset="0"/>
              </a:rPr>
              <a:t> (artt. 46-54).</a:t>
            </a:r>
          </a:p>
          <a:p>
            <a:pPr marL="297173" indent="-297173">
              <a:lnSpc>
                <a:spcPct val="140000"/>
              </a:lnSpc>
              <a:defRPr/>
            </a:pPr>
            <a:r>
              <a:rPr lang="it-IT" sz="2133">
                <a:latin typeface="Calibri" panose="020F0502020204030204" pitchFamily="34" charset="0"/>
                <a:cs typeface="Calibri" panose="020F0502020204030204" pitchFamily="34" charset="0"/>
              </a:rPr>
              <a:t>Completano la Convenzione tre </a:t>
            </a:r>
            <a:r>
              <a:rPr lang="it-IT" sz="2133" b="1" u="sng">
                <a:latin typeface="Calibri" panose="020F0502020204030204" pitchFamily="34" charset="0"/>
                <a:cs typeface="Calibri" panose="020F0502020204030204" pitchFamily="34" charset="0"/>
                <a:hlinkClick r:id="rId2"/>
              </a:rPr>
              <a:t>Protocolli opzionali</a:t>
            </a:r>
            <a:r>
              <a:rPr lang="it-IT" sz="2133">
                <a:latin typeface="Calibri" panose="020F0502020204030204" pitchFamily="34" charset="0"/>
                <a:cs typeface="Calibri" panose="020F0502020204030204" pitchFamily="34" charset="0"/>
              </a:rPr>
              <a:t>, approvati tra il 2000 e il 2011, concernenti le/i minorenni coinvolte/i in guerre, lo sfruttamento sessuale e le procedure di reclamo.</a:t>
            </a:r>
          </a:p>
          <a:p>
            <a:pPr marL="0" indent="0" fontAlgn="ctr">
              <a:lnSpc>
                <a:spcPct val="115000"/>
              </a:lnSpc>
              <a:buNone/>
            </a:pPr>
            <a:endParaRPr lang="it-IT" sz="2133">
              <a:ea typeface="Calibri" panose="020F0502020204030204" pitchFamily="34" charset="0"/>
            </a:endParaRPr>
          </a:p>
        </p:txBody>
      </p:sp>
      <p:sp>
        <p:nvSpPr>
          <p:cNvPr id="7" name="CasellaDiTesto 6">
            <a:extLst>
              <a:ext uri="{FF2B5EF4-FFF2-40B4-BE49-F238E27FC236}">
                <a16:creationId xmlns:a16="http://schemas.microsoft.com/office/drawing/2014/main" id="{DCFDD54A-C283-7D40-E70C-7E7EB4077D3E}"/>
              </a:ext>
            </a:extLst>
          </p:cNvPr>
          <p:cNvSpPr txBox="1"/>
          <p:nvPr/>
        </p:nvSpPr>
        <p:spPr>
          <a:xfrm>
            <a:off x="1645338" y="1051074"/>
            <a:ext cx="8901324" cy="1077026"/>
          </a:xfrm>
          <a:prstGeom prst="rect">
            <a:avLst/>
          </a:prstGeom>
          <a:noFill/>
          <a:ln>
            <a:noFill/>
          </a:ln>
        </p:spPr>
        <p:txBody>
          <a:bodyPr wrap="square" rtlCol="0">
            <a:spAutoFit/>
          </a:bodyPr>
          <a:lstStyle/>
          <a:p>
            <a:pPr algn="just"/>
            <a:r>
              <a:rPr lang="it-IT" sz="2133" b="1"/>
              <a:t>La Convenzione rappresenta un testo giuridico di eccezionale importanza poiché riconosce, in forma coerente, tutte le persone di minore età del mondo come titolari di diritti civili, sociali, politici, culturali ed economici.</a:t>
            </a:r>
          </a:p>
        </p:txBody>
      </p:sp>
      <p:sp>
        <p:nvSpPr>
          <p:cNvPr id="8" name="Title 2">
            <a:extLst>
              <a:ext uri="{FF2B5EF4-FFF2-40B4-BE49-F238E27FC236}">
                <a16:creationId xmlns:a16="http://schemas.microsoft.com/office/drawing/2014/main" id="{E65109BF-024B-3FCA-CEB7-FF0E1DE55AFB}"/>
              </a:ext>
            </a:extLst>
          </p:cNvPr>
          <p:cNvSpPr>
            <a:spLocks noGrp="1"/>
          </p:cNvSpPr>
          <p:nvPr>
            <p:ph type="title"/>
          </p:nvPr>
        </p:nvSpPr>
        <p:spPr>
          <a:xfrm>
            <a:off x="0" y="1"/>
            <a:ext cx="12192000" cy="1011307"/>
          </a:xfrm>
        </p:spPr>
        <p:txBody>
          <a:bodyPr>
            <a:normAutofit fontScale="90000"/>
          </a:bodyPr>
          <a:lstStyle/>
          <a:p>
            <a:pPr algn="ctr"/>
            <a:br>
              <a:rPr lang="it-IT" sz="3467">
                <a:latin typeface="+mn-lt"/>
              </a:rPr>
            </a:br>
            <a:r>
              <a:rPr lang="it-IT" sz="3733">
                <a:latin typeface="+mn-lt"/>
              </a:rPr>
              <a:t>La struttura della Convenzione</a:t>
            </a:r>
            <a:br>
              <a:rPr lang="en-US" sz="3867">
                <a:latin typeface="+mn-lt"/>
              </a:rPr>
            </a:br>
            <a:endParaRPr lang="en-US" sz="3867">
              <a:latin typeface="+mn-lt"/>
            </a:endParaRPr>
          </a:p>
        </p:txBody>
      </p:sp>
    </p:spTree>
    <p:extLst>
      <p:ext uri="{BB962C8B-B14F-4D97-AF65-F5344CB8AC3E}">
        <p14:creationId xmlns:p14="http://schemas.microsoft.com/office/powerpoint/2010/main" val="2506952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descr="Immagine che contiene Policromia, cerchio, Elementi grafici, creatività&#10;&#10;Descrizione generata automaticamente">
            <a:extLst>
              <a:ext uri="{FF2B5EF4-FFF2-40B4-BE49-F238E27FC236}">
                <a16:creationId xmlns:a16="http://schemas.microsoft.com/office/drawing/2014/main" id="{BE2189D5-1848-F556-A240-2324C19BDF00}"/>
              </a:ext>
            </a:extLst>
          </p:cNvPr>
          <p:cNvPicPr>
            <a:picLocks noGrp="1" noChangeAspect="1" noChangeArrowheads="1"/>
          </p:cNvPicPr>
          <p:nvPr>
            <p:ph sz="quarter" idx="13"/>
          </p:nvPr>
        </p:nvPicPr>
        <p:blipFill>
          <a:blip r:embed="rId2"/>
          <a:stretch>
            <a:fillRect/>
          </a:stretch>
        </p:blipFill>
        <p:spPr bwMode="auto">
          <a:xfrm>
            <a:off x="3850083" y="1630266"/>
            <a:ext cx="4430317" cy="4289417"/>
          </a:xfrm>
          <a:prstGeom prst="rect">
            <a:avLst/>
          </a:prstGeom>
          <a:noFill/>
          <a:ln w="9525">
            <a:noFill/>
            <a:miter lim="800000"/>
            <a:headEnd/>
            <a:tailEnd/>
          </a:ln>
        </p:spPr>
      </p:pic>
      <p:sp>
        <p:nvSpPr>
          <p:cNvPr id="5" name="Titolo 4">
            <a:extLst>
              <a:ext uri="{FF2B5EF4-FFF2-40B4-BE49-F238E27FC236}">
                <a16:creationId xmlns:a16="http://schemas.microsoft.com/office/drawing/2014/main" id="{3E32B450-0EB9-4BB0-4CA6-5A0D72A60680}"/>
              </a:ext>
            </a:extLst>
          </p:cNvPr>
          <p:cNvSpPr>
            <a:spLocks noGrp="1"/>
          </p:cNvSpPr>
          <p:nvPr>
            <p:ph type="title"/>
          </p:nvPr>
        </p:nvSpPr>
        <p:spPr>
          <a:xfrm>
            <a:off x="304801" y="0"/>
            <a:ext cx="11531599" cy="914400"/>
          </a:xfrm>
        </p:spPr>
        <p:txBody>
          <a:bodyPr anchor="ctr">
            <a:normAutofit/>
          </a:bodyPr>
          <a:lstStyle/>
          <a:p>
            <a:pPr algn="ctr"/>
            <a:r>
              <a:rPr lang="it-IT" b="1"/>
              <a:t>I principi cardine della Convenzione</a:t>
            </a:r>
          </a:p>
        </p:txBody>
      </p:sp>
      <p:sp>
        <p:nvSpPr>
          <p:cNvPr id="2" name="object 11"/>
          <p:cNvSpPr txBox="1"/>
          <p:nvPr/>
        </p:nvSpPr>
        <p:spPr>
          <a:xfrm>
            <a:off x="4683019" y="914400"/>
            <a:ext cx="2825963" cy="742121"/>
          </a:xfrm>
          <a:prstGeom prst="rect">
            <a:avLst/>
          </a:prstGeom>
        </p:spPr>
        <p:txBody>
          <a:bodyPr vert="horz" wrap="square" lIns="0" tIns="97340" rIns="0" bIns="0" rtlCol="0">
            <a:spAutoFit/>
          </a:bodyPr>
          <a:lstStyle/>
          <a:p>
            <a:pPr algn="ctr">
              <a:spcBef>
                <a:spcPts val="767"/>
              </a:spcBef>
              <a:tabLst>
                <a:tab pos="1456717" algn="l"/>
              </a:tabLst>
            </a:pPr>
            <a:r>
              <a:rPr sz="1951" spc="200">
                <a:solidFill>
                  <a:srgbClr val="92D050"/>
                </a:solidFill>
                <a:latin typeface="+mj-lt"/>
                <a:cs typeface="Cambria"/>
              </a:rPr>
              <a:t>ARTICOLO	</a:t>
            </a:r>
            <a:r>
              <a:rPr sz="1951" spc="133">
                <a:solidFill>
                  <a:srgbClr val="92D050"/>
                </a:solidFill>
                <a:latin typeface="+mj-lt"/>
                <a:cs typeface="Cambria"/>
              </a:rPr>
              <a:t>12</a:t>
            </a:r>
            <a:endParaRPr sz="1951">
              <a:solidFill>
                <a:srgbClr val="92D050"/>
              </a:solidFill>
              <a:latin typeface="+mj-lt"/>
              <a:cs typeface="Cambria"/>
            </a:endParaRPr>
          </a:p>
          <a:p>
            <a:pPr algn="ctr">
              <a:spcBef>
                <a:spcPts val="635"/>
              </a:spcBef>
            </a:pPr>
            <a:r>
              <a:rPr sz="1733" spc="47">
                <a:latin typeface="+mj-lt"/>
                <a:cs typeface="Verdana"/>
              </a:rPr>
              <a:t>Ascolto</a:t>
            </a:r>
            <a:r>
              <a:rPr sz="1733" spc="-79">
                <a:latin typeface="+mj-lt"/>
                <a:cs typeface="Verdana"/>
              </a:rPr>
              <a:t> </a:t>
            </a:r>
            <a:r>
              <a:rPr sz="1733" spc="35">
                <a:latin typeface="+mj-lt"/>
                <a:cs typeface="Verdana"/>
              </a:rPr>
              <a:t>e</a:t>
            </a:r>
            <a:r>
              <a:rPr sz="1733" spc="-76">
                <a:latin typeface="+mj-lt"/>
                <a:cs typeface="Verdana"/>
              </a:rPr>
              <a:t> </a:t>
            </a:r>
            <a:r>
              <a:rPr sz="1733" spc="51">
                <a:latin typeface="+mj-lt"/>
                <a:cs typeface="Verdana"/>
              </a:rPr>
              <a:t>partecipazione</a:t>
            </a:r>
            <a:endParaRPr sz="1733">
              <a:latin typeface="+mj-lt"/>
              <a:cs typeface="Verdana"/>
            </a:endParaRPr>
          </a:p>
        </p:txBody>
      </p:sp>
      <p:sp>
        <p:nvSpPr>
          <p:cNvPr id="14" name="object 14"/>
          <p:cNvSpPr txBox="1"/>
          <p:nvPr/>
        </p:nvSpPr>
        <p:spPr>
          <a:xfrm>
            <a:off x="2095425" y="3166557"/>
            <a:ext cx="1616604" cy="1275472"/>
          </a:xfrm>
          <a:prstGeom prst="rect">
            <a:avLst/>
          </a:prstGeom>
        </p:spPr>
        <p:txBody>
          <a:bodyPr vert="horz" wrap="square" lIns="0" tIns="97340" rIns="0" bIns="0" rtlCol="0">
            <a:spAutoFit/>
          </a:bodyPr>
          <a:lstStyle/>
          <a:p>
            <a:pPr algn="ctr">
              <a:spcBef>
                <a:spcPts val="767"/>
              </a:spcBef>
              <a:tabLst>
                <a:tab pos="1456717" algn="l"/>
              </a:tabLst>
            </a:pPr>
            <a:r>
              <a:rPr sz="1951" spc="200">
                <a:solidFill>
                  <a:schemeClr val="accent1">
                    <a:lumMod val="60000"/>
                    <a:lumOff val="40000"/>
                  </a:schemeClr>
                </a:solidFill>
                <a:latin typeface="+mj-lt"/>
                <a:cs typeface="Cambria"/>
              </a:rPr>
              <a:t>ARTICOLO	</a:t>
            </a:r>
            <a:r>
              <a:rPr sz="1951" spc="65">
                <a:solidFill>
                  <a:schemeClr val="accent1">
                    <a:lumMod val="60000"/>
                    <a:lumOff val="40000"/>
                  </a:schemeClr>
                </a:solidFill>
                <a:latin typeface="+mj-lt"/>
                <a:cs typeface="Cambria"/>
              </a:rPr>
              <a:t>6</a:t>
            </a:r>
            <a:endParaRPr sz="1951">
              <a:solidFill>
                <a:schemeClr val="accent1">
                  <a:lumMod val="60000"/>
                  <a:lumOff val="40000"/>
                </a:schemeClr>
              </a:solidFill>
              <a:latin typeface="+mj-lt"/>
              <a:cs typeface="Cambria"/>
            </a:endParaRPr>
          </a:p>
          <a:p>
            <a:pPr algn="ctr">
              <a:spcBef>
                <a:spcPts val="635"/>
              </a:spcBef>
            </a:pPr>
            <a:r>
              <a:rPr sz="1733" spc="35">
                <a:latin typeface="+mj-lt"/>
                <a:cs typeface="Verdana"/>
              </a:rPr>
              <a:t>Vita</a:t>
            </a:r>
            <a:r>
              <a:rPr lang="it-IT" sz="1733" spc="35">
                <a:latin typeface="+mj-lt"/>
                <a:cs typeface="Verdana"/>
              </a:rPr>
              <a:t>, sopravvivenza e sviluppo</a:t>
            </a:r>
            <a:endParaRPr sz="1733">
              <a:latin typeface="+mj-lt"/>
              <a:cs typeface="Verdana"/>
            </a:endParaRPr>
          </a:p>
        </p:txBody>
      </p:sp>
      <p:sp>
        <p:nvSpPr>
          <p:cNvPr id="13" name="object 13"/>
          <p:cNvSpPr txBox="1"/>
          <p:nvPr/>
        </p:nvSpPr>
        <p:spPr>
          <a:xfrm>
            <a:off x="4999461" y="5836001"/>
            <a:ext cx="2193079" cy="1022042"/>
          </a:xfrm>
          <a:prstGeom prst="rect">
            <a:avLst/>
          </a:prstGeom>
        </p:spPr>
        <p:txBody>
          <a:bodyPr vert="horz" wrap="square" lIns="0" tIns="105251" rIns="0" bIns="0" rtlCol="0">
            <a:spAutoFit/>
          </a:bodyPr>
          <a:lstStyle/>
          <a:p>
            <a:pPr algn="ctr">
              <a:spcBef>
                <a:spcPts val="829"/>
              </a:spcBef>
              <a:tabLst>
                <a:tab pos="1457061" algn="l"/>
              </a:tabLst>
            </a:pPr>
            <a:r>
              <a:rPr sz="1951" spc="200">
                <a:solidFill>
                  <a:schemeClr val="accent3">
                    <a:lumMod val="75000"/>
                  </a:schemeClr>
                </a:solidFill>
                <a:latin typeface="+mj-lt"/>
                <a:cs typeface="Cambria"/>
              </a:rPr>
              <a:t>ARTICOLO	</a:t>
            </a:r>
            <a:r>
              <a:rPr sz="1951" spc="5">
                <a:solidFill>
                  <a:schemeClr val="accent3">
                    <a:lumMod val="75000"/>
                  </a:schemeClr>
                </a:solidFill>
                <a:latin typeface="+mj-lt"/>
                <a:cs typeface="Cambria"/>
              </a:rPr>
              <a:t>3</a:t>
            </a:r>
            <a:endParaRPr sz="1951">
              <a:solidFill>
                <a:schemeClr val="accent3">
                  <a:lumMod val="75000"/>
                </a:schemeClr>
              </a:solidFill>
              <a:latin typeface="+mj-lt"/>
              <a:cs typeface="Cambria"/>
            </a:endParaRPr>
          </a:p>
          <a:p>
            <a:pPr marL="6880" marR="2752" algn="ctr">
              <a:lnSpc>
                <a:spcPts val="1983"/>
              </a:lnSpc>
              <a:spcBef>
                <a:spcPts val="835"/>
              </a:spcBef>
            </a:pPr>
            <a:r>
              <a:rPr sz="1733" spc="8">
                <a:latin typeface="+mj-lt"/>
                <a:cs typeface="Verdana"/>
              </a:rPr>
              <a:t>Superiore</a:t>
            </a:r>
            <a:r>
              <a:rPr sz="1733" spc="-95">
                <a:latin typeface="+mj-lt"/>
                <a:cs typeface="Verdana"/>
              </a:rPr>
              <a:t> </a:t>
            </a:r>
            <a:r>
              <a:rPr sz="1733" spc="19">
                <a:latin typeface="+mj-lt"/>
                <a:cs typeface="Verdana"/>
              </a:rPr>
              <a:t>interesse </a:t>
            </a:r>
            <a:r>
              <a:rPr sz="1733" spc="-601">
                <a:latin typeface="+mj-lt"/>
                <a:cs typeface="Verdana"/>
              </a:rPr>
              <a:t> </a:t>
            </a:r>
            <a:r>
              <a:rPr sz="1733" spc="49">
                <a:latin typeface="+mj-lt"/>
                <a:cs typeface="Verdana"/>
              </a:rPr>
              <a:t>del</a:t>
            </a:r>
            <a:r>
              <a:rPr lang="it-IT" sz="1733" spc="49">
                <a:latin typeface="+mj-lt"/>
                <a:cs typeface="Verdana"/>
              </a:rPr>
              <a:t>la/del</a:t>
            </a:r>
            <a:r>
              <a:rPr sz="1733" spc="-63">
                <a:latin typeface="+mj-lt"/>
                <a:cs typeface="Verdana"/>
              </a:rPr>
              <a:t> </a:t>
            </a:r>
            <a:r>
              <a:rPr sz="1733" spc="37">
                <a:latin typeface="+mj-lt"/>
                <a:cs typeface="Verdana"/>
              </a:rPr>
              <a:t>minorenne</a:t>
            </a:r>
            <a:endParaRPr sz="1733">
              <a:latin typeface="+mj-lt"/>
              <a:cs typeface="Verdana"/>
            </a:endParaRPr>
          </a:p>
        </p:txBody>
      </p:sp>
      <p:sp>
        <p:nvSpPr>
          <p:cNvPr id="12" name="object 12"/>
          <p:cNvSpPr txBox="1"/>
          <p:nvPr/>
        </p:nvSpPr>
        <p:spPr>
          <a:xfrm>
            <a:off x="8418455" y="3166556"/>
            <a:ext cx="2320343" cy="742121"/>
          </a:xfrm>
          <a:prstGeom prst="rect">
            <a:avLst/>
          </a:prstGeom>
        </p:spPr>
        <p:txBody>
          <a:bodyPr vert="horz" wrap="square" lIns="0" tIns="97340" rIns="0" bIns="0" rtlCol="0">
            <a:spAutoFit/>
          </a:bodyPr>
          <a:lstStyle/>
          <a:p>
            <a:pPr algn="ctr">
              <a:spcBef>
                <a:spcPts val="767"/>
              </a:spcBef>
              <a:tabLst>
                <a:tab pos="1456717" algn="l"/>
              </a:tabLst>
            </a:pPr>
            <a:r>
              <a:rPr sz="1951" spc="200">
                <a:solidFill>
                  <a:srgbClr val="00B0F0"/>
                </a:solidFill>
                <a:latin typeface="+mj-lt"/>
                <a:cs typeface="Cambria"/>
              </a:rPr>
              <a:t>ARTICOLO	</a:t>
            </a:r>
            <a:r>
              <a:rPr sz="1951" spc="37">
                <a:solidFill>
                  <a:srgbClr val="00B0F0"/>
                </a:solidFill>
                <a:latin typeface="+mj-lt"/>
                <a:cs typeface="Cambria"/>
              </a:rPr>
              <a:t>2</a:t>
            </a:r>
            <a:endParaRPr sz="1951">
              <a:solidFill>
                <a:srgbClr val="00B0F0"/>
              </a:solidFill>
              <a:latin typeface="+mj-lt"/>
              <a:cs typeface="Cambria"/>
            </a:endParaRPr>
          </a:p>
          <a:p>
            <a:pPr algn="ctr">
              <a:spcBef>
                <a:spcPts val="635"/>
              </a:spcBef>
            </a:pPr>
            <a:r>
              <a:rPr sz="1733" spc="23">
                <a:latin typeface="+mj-lt"/>
                <a:cs typeface="Verdana"/>
              </a:rPr>
              <a:t>Non</a:t>
            </a:r>
            <a:r>
              <a:rPr sz="1733" spc="-79">
                <a:latin typeface="+mj-lt"/>
                <a:cs typeface="Verdana"/>
              </a:rPr>
              <a:t> </a:t>
            </a:r>
            <a:r>
              <a:rPr sz="1733" spc="41">
                <a:latin typeface="+mj-lt"/>
                <a:cs typeface="Verdana"/>
              </a:rPr>
              <a:t>discriminazione</a:t>
            </a:r>
            <a:endParaRPr sz="1733">
              <a:latin typeface="+mj-lt"/>
              <a:cs typeface="Verdana"/>
            </a:endParaRPr>
          </a:p>
        </p:txBody>
      </p:sp>
    </p:spTree>
    <p:extLst>
      <p:ext uri="{BB962C8B-B14F-4D97-AF65-F5344CB8AC3E}">
        <p14:creationId xmlns:p14="http://schemas.microsoft.com/office/powerpoint/2010/main" val="3255997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1393E9-E383-CBD1-73AD-84B2DE15EF09}"/>
              </a:ext>
            </a:extLst>
          </p:cNvPr>
          <p:cNvSpPr>
            <a:spLocks noGrp="1"/>
          </p:cNvSpPr>
          <p:nvPr>
            <p:ph type="title"/>
          </p:nvPr>
        </p:nvSpPr>
        <p:spPr/>
        <p:txBody>
          <a:bodyPr>
            <a:normAutofit fontScale="90000"/>
          </a:bodyPr>
          <a:lstStyle/>
          <a:p>
            <a:pPr algn="ctr"/>
            <a:r>
              <a:rPr lang="it-IT" b="1">
                <a:latin typeface="+mn-lt"/>
              </a:rPr>
              <a:t>Art. 2 non discriminazione</a:t>
            </a:r>
          </a:p>
        </p:txBody>
      </p:sp>
      <p:sp>
        <p:nvSpPr>
          <p:cNvPr id="3" name="Segnaposto contenuto 2">
            <a:extLst>
              <a:ext uri="{FF2B5EF4-FFF2-40B4-BE49-F238E27FC236}">
                <a16:creationId xmlns:a16="http://schemas.microsoft.com/office/drawing/2014/main" id="{7EA753C4-194B-5780-00A4-D02CA7DC0807}"/>
              </a:ext>
            </a:extLst>
          </p:cNvPr>
          <p:cNvSpPr>
            <a:spLocks noGrp="1"/>
          </p:cNvSpPr>
          <p:nvPr>
            <p:ph idx="1"/>
          </p:nvPr>
        </p:nvSpPr>
        <p:spPr/>
        <p:txBody>
          <a:bodyPr/>
          <a:lstStyle/>
          <a:p>
            <a:pPr marL="0" indent="0">
              <a:buNone/>
            </a:pPr>
            <a:endParaRPr lang="it-IT" sz="2800" spc="-23">
              <a:cs typeface="Verdana"/>
            </a:endParaRPr>
          </a:p>
          <a:p>
            <a:pPr marL="0" indent="0">
              <a:buNone/>
            </a:pPr>
            <a:endParaRPr lang="it-IT" sz="2800" spc="-23">
              <a:cs typeface="Verdana"/>
            </a:endParaRPr>
          </a:p>
          <a:p>
            <a:pPr marL="0" indent="0">
              <a:buNone/>
            </a:pPr>
            <a:r>
              <a:rPr lang="it-IT" sz="2800" spc="-23">
                <a:cs typeface="Verdana"/>
              </a:rPr>
              <a:t>Tutte le persone di minore età</a:t>
            </a:r>
            <a:r>
              <a:rPr lang="it-IT" sz="2800" spc="27">
                <a:cs typeface="Verdana"/>
              </a:rPr>
              <a:t> </a:t>
            </a:r>
            <a:r>
              <a:rPr lang="it-IT" sz="2800" spc="71">
                <a:cs typeface="Verdana"/>
              </a:rPr>
              <a:t>hanno </a:t>
            </a:r>
            <a:r>
              <a:rPr lang="it-IT" sz="2800" spc="-647">
                <a:cs typeface="Verdana"/>
              </a:rPr>
              <a:t> </a:t>
            </a:r>
            <a:r>
              <a:rPr lang="it-IT" sz="2800" spc="31">
                <a:cs typeface="Verdana"/>
              </a:rPr>
              <a:t>gli </a:t>
            </a:r>
            <a:r>
              <a:rPr lang="it-IT" sz="2800" spc="20">
                <a:cs typeface="Verdana"/>
              </a:rPr>
              <a:t>stessi </a:t>
            </a:r>
            <a:r>
              <a:rPr lang="it-IT" sz="2800" spc="-40">
                <a:cs typeface="Verdana"/>
              </a:rPr>
              <a:t>diritti, </a:t>
            </a:r>
            <a:r>
              <a:rPr lang="it-IT" sz="2800" spc="-37">
                <a:cs typeface="Verdana"/>
              </a:rPr>
              <a:t> </a:t>
            </a:r>
            <a:r>
              <a:rPr lang="it-IT" sz="2800" spc="51">
                <a:cs typeface="Verdana"/>
              </a:rPr>
              <a:t>indipendentemente </a:t>
            </a:r>
            <a:r>
              <a:rPr lang="it-IT" sz="2800" spc="83">
                <a:cs typeface="Verdana"/>
              </a:rPr>
              <a:t>dalla </a:t>
            </a:r>
            <a:r>
              <a:rPr lang="it-IT" sz="2800" spc="17">
                <a:cs typeface="Verdana"/>
              </a:rPr>
              <a:t>loro </a:t>
            </a:r>
            <a:r>
              <a:rPr lang="it-IT" sz="2800" spc="-11">
                <a:cs typeface="Verdana"/>
              </a:rPr>
              <a:t>origine, </a:t>
            </a:r>
            <a:r>
              <a:rPr lang="it-IT" sz="2800" spc="-7">
                <a:cs typeface="Verdana"/>
              </a:rPr>
              <a:t> </a:t>
            </a:r>
            <a:r>
              <a:rPr lang="it-IT" sz="2800" spc="33">
                <a:cs typeface="Verdana"/>
              </a:rPr>
              <a:t>provenienza,</a:t>
            </a:r>
            <a:r>
              <a:rPr lang="it-IT" sz="2800" spc="37">
                <a:cs typeface="Verdana"/>
              </a:rPr>
              <a:t> </a:t>
            </a:r>
            <a:r>
              <a:rPr lang="it-IT" sz="2800" spc="83">
                <a:cs typeface="Verdana"/>
              </a:rPr>
              <a:t>dalla </a:t>
            </a:r>
            <a:r>
              <a:rPr lang="it-IT" sz="2800" spc="17">
                <a:cs typeface="Verdana"/>
              </a:rPr>
              <a:t>loro</a:t>
            </a:r>
            <a:r>
              <a:rPr lang="it-IT" sz="2800" spc="20">
                <a:cs typeface="Verdana"/>
              </a:rPr>
              <a:t> </a:t>
            </a:r>
            <a:r>
              <a:rPr lang="it-IT" sz="2800" spc="27">
                <a:cs typeface="Verdana"/>
              </a:rPr>
              <a:t>situazione </a:t>
            </a:r>
            <a:r>
              <a:rPr lang="it-IT" sz="2800" spc="63">
                <a:cs typeface="Verdana"/>
              </a:rPr>
              <a:t>economica, dalla loro identità. </a:t>
            </a:r>
            <a:r>
              <a:rPr lang="it-IT" sz="2800" spc="23">
                <a:cs typeface="Verdana"/>
              </a:rPr>
              <a:t>Non possono essere</a:t>
            </a:r>
            <a:r>
              <a:rPr lang="it-IT" sz="2800" spc="27">
                <a:cs typeface="Verdana"/>
              </a:rPr>
              <a:t> </a:t>
            </a:r>
            <a:r>
              <a:rPr lang="it-IT" sz="2800" spc="43">
                <a:cs typeface="Verdana"/>
              </a:rPr>
              <a:t>discriminate </a:t>
            </a:r>
            <a:r>
              <a:rPr lang="it-IT" sz="2800" spc="31">
                <a:cs typeface="Verdana"/>
              </a:rPr>
              <a:t>per</a:t>
            </a:r>
            <a:r>
              <a:rPr lang="it-IT" sz="2800" spc="33">
                <a:cs typeface="Verdana"/>
              </a:rPr>
              <a:t> </a:t>
            </a:r>
            <a:r>
              <a:rPr lang="it-IT" sz="2800" spc="-13">
                <a:cs typeface="Verdana"/>
              </a:rPr>
              <a:t>il</a:t>
            </a:r>
            <a:r>
              <a:rPr lang="it-IT" sz="2800" spc="-63">
                <a:cs typeface="Verdana"/>
              </a:rPr>
              <a:t> </a:t>
            </a:r>
            <a:r>
              <a:rPr lang="it-IT" sz="2800" spc="47">
                <a:cs typeface="Verdana"/>
              </a:rPr>
              <a:t>colore</a:t>
            </a:r>
            <a:r>
              <a:rPr lang="it-IT" sz="2800" spc="-63">
                <a:cs typeface="Verdana"/>
              </a:rPr>
              <a:t> </a:t>
            </a:r>
            <a:r>
              <a:rPr lang="it-IT" sz="2800" spc="60">
                <a:cs typeface="Verdana"/>
              </a:rPr>
              <a:t>della</a:t>
            </a:r>
            <a:r>
              <a:rPr lang="it-IT" sz="2800" spc="-63">
                <a:cs typeface="Verdana"/>
              </a:rPr>
              <a:t> </a:t>
            </a:r>
            <a:r>
              <a:rPr lang="it-IT" sz="2800" spc="-13">
                <a:cs typeface="Verdana"/>
              </a:rPr>
              <a:t>pelle,</a:t>
            </a:r>
            <a:r>
              <a:rPr lang="it-IT" sz="2800" spc="-63">
                <a:cs typeface="Verdana"/>
              </a:rPr>
              <a:t> </a:t>
            </a:r>
            <a:r>
              <a:rPr lang="it-IT" sz="2800" spc="-13">
                <a:cs typeface="Verdana"/>
              </a:rPr>
              <a:t>il </a:t>
            </a:r>
            <a:r>
              <a:rPr lang="it-IT" sz="2800" spc="-647">
                <a:cs typeface="Verdana"/>
              </a:rPr>
              <a:t> </a:t>
            </a:r>
            <a:r>
              <a:rPr lang="it-IT" sz="2800" spc="-11">
                <a:cs typeface="Verdana"/>
              </a:rPr>
              <a:t>sesso,</a:t>
            </a:r>
            <a:r>
              <a:rPr lang="it-IT" sz="2800" spc="-53">
                <a:cs typeface="Verdana"/>
              </a:rPr>
              <a:t> </a:t>
            </a:r>
            <a:r>
              <a:rPr lang="it-IT" sz="2800" spc="71">
                <a:cs typeface="Verdana"/>
              </a:rPr>
              <a:t>la</a:t>
            </a:r>
            <a:r>
              <a:rPr lang="it-IT" sz="2800" spc="-51">
                <a:cs typeface="Verdana"/>
              </a:rPr>
              <a:t> </a:t>
            </a:r>
            <a:r>
              <a:rPr lang="it-IT" sz="2800" spc="7">
                <a:cs typeface="Verdana"/>
              </a:rPr>
              <a:t>lingua, le opinioni politiche, la religione, </a:t>
            </a:r>
            <a:r>
              <a:rPr lang="it-IT" sz="2800" spc="17">
                <a:cs typeface="Verdana"/>
              </a:rPr>
              <a:t>le</a:t>
            </a:r>
            <a:r>
              <a:rPr lang="it-IT" sz="2800" spc="-80">
                <a:cs typeface="Verdana"/>
              </a:rPr>
              <a:t> </a:t>
            </a:r>
            <a:r>
              <a:rPr lang="it-IT" sz="2800" spc="13">
                <a:cs typeface="Verdana"/>
              </a:rPr>
              <a:t>abilità,</a:t>
            </a:r>
            <a:r>
              <a:rPr lang="it-IT" sz="2800" spc="93">
                <a:cs typeface="Verdana"/>
              </a:rPr>
              <a:t> </a:t>
            </a:r>
            <a:r>
              <a:rPr lang="it-IT" sz="2800" spc="43">
                <a:cs typeface="Verdana"/>
              </a:rPr>
              <a:t>né </a:t>
            </a:r>
            <a:r>
              <a:rPr lang="it-IT" sz="2800" spc="31">
                <a:cs typeface="Verdana"/>
              </a:rPr>
              <a:t>per</a:t>
            </a:r>
            <a:r>
              <a:rPr lang="it-IT" sz="2800" spc="33">
                <a:cs typeface="Verdana"/>
              </a:rPr>
              <a:t> </a:t>
            </a:r>
            <a:r>
              <a:rPr lang="it-IT" sz="2800" spc="60">
                <a:cs typeface="Verdana"/>
              </a:rPr>
              <a:t>qualsiasi</a:t>
            </a:r>
            <a:r>
              <a:rPr lang="it-IT" sz="2800" spc="-63">
                <a:cs typeface="Verdana"/>
              </a:rPr>
              <a:t> </a:t>
            </a:r>
            <a:r>
              <a:rPr lang="it-IT" sz="2800" spc="23">
                <a:cs typeface="Verdana"/>
              </a:rPr>
              <a:t>altra circostanza</a:t>
            </a:r>
            <a:endParaRPr lang="it-IT" sz="2800">
              <a:solidFill>
                <a:schemeClr val="tx1"/>
              </a:solidFill>
            </a:endParaRPr>
          </a:p>
          <a:p>
            <a:pPr marL="0" indent="0">
              <a:buNone/>
            </a:pPr>
            <a:endParaRPr lang="it-IT"/>
          </a:p>
        </p:txBody>
      </p:sp>
    </p:spTree>
    <p:extLst>
      <p:ext uri="{BB962C8B-B14F-4D97-AF65-F5344CB8AC3E}">
        <p14:creationId xmlns:p14="http://schemas.microsoft.com/office/powerpoint/2010/main" val="3679862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FFB03CE6-FB91-B055-8A7B-4CCF83139E86}"/>
              </a:ext>
            </a:extLst>
          </p:cNvPr>
          <p:cNvSpPr>
            <a:spLocks noGrp="1"/>
          </p:cNvSpPr>
          <p:nvPr>
            <p:ph idx="1"/>
          </p:nvPr>
        </p:nvSpPr>
        <p:spPr>
          <a:xfrm>
            <a:off x="264809" y="1439930"/>
            <a:ext cx="5831191" cy="4501467"/>
          </a:xfrm>
        </p:spPr>
        <p:txBody>
          <a:bodyPr>
            <a:normAutofit fontScale="85000" lnSpcReduction="10000"/>
          </a:bodyPr>
          <a:lstStyle/>
          <a:p>
            <a:pPr marL="0" indent="0" algn="just">
              <a:lnSpc>
                <a:spcPct val="124000"/>
              </a:lnSpc>
              <a:buNone/>
            </a:pPr>
            <a:r>
              <a:rPr lang="it-IT" spc="-23">
                <a:latin typeface="Calibri "/>
                <a:cs typeface="Arial" panose="020B0604020202020204" pitchFamily="34" charset="0"/>
              </a:rPr>
              <a:t>Chi prende decisioni che hanno ricadute sulla vita e sulle possibilità di sviluppo delle persone di minore età deve agire per garantire il loro benessere, avendo come interesse superiore ciò che è meglio per loro.</a:t>
            </a:r>
          </a:p>
          <a:p>
            <a:pPr marL="0" indent="0" algn="just">
              <a:lnSpc>
                <a:spcPct val="124000"/>
              </a:lnSpc>
              <a:buNone/>
            </a:pPr>
            <a:r>
              <a:rPr lang="it-IT" spc="-23">
                <a:latin typeface="Calibri "/>
                <a:cs typeface="Arial" panose="020B0604020202020204" pitchFamily="34" charset="0"/>
              </a:rPr>
              <a:t>Gli Stati parte verificano che le decisioni prese siano realmente adeguate al bene della/del minorenne.</a:t>
            </a:r>
          </a:p>
          <a:p>
            <a:endParaRPr lang="it-IT"/>
          </a:p>
        </p:txBody>
      </p:sp>
      <p:sp>
        <p:nvSpPr>
          <p:cNvPr id="2" name="Rettangolo 1">
            <a:extLst>
              <a:ext uri="{FF2B5EF4-FFF2-40B4-BE49-F238E27FC236}">
                <a16:creationId xmlns:a16="http://schemas.microsoft.com/office/drawing/2014/main" id="{D8D177E7-1FB3-69AA-2651-CFE1311C756B}"/>
              </a:ext>
            </a:extLst>
          </p:cNvPr>
          <p:cNvSpPr/>
          <p:nvPr/>
        </p:nvSpPr>
        <p:spPr>
          <a:xfrm>
            <a:off x="0" y="535021"/>
            <a:ext cx="6096000" cy="584775"/>
          </a:xfrm>
          <a:prstGeom prst="rect">
            <a:avLst/>
          </a:prstGeom>
          <a:solidFill>
            <a:srgbClr val="62C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25AB85D8-7BD4-4BAD-68FE-8218F2AB8DC8}"/>
              </a:ext>
            </a:extLst>
          </p:cNvPr>
          <p:cNvSpPr txBox="1"/>
          <p:nvPr/>
        </p:nvSpPr>
        <p:spPr>
          <a:xfrm>
            <a:off x="0" y="535021"/>
            <a:ext cx="6096000" cy="584775"/>
          </a:xfrm>
          <a:prstGeom prst="rect">
            <a:avLst/>
          </a:prstGeom>
          <a:solidFill>
            <a:srgbClr val="14BBE3"/>
          </a:solidFill>
        </p:spPr>
        <p:txBody>
          <a:bodyPr wrap="square" rtlCol="0">
            <a:spAutoFit/>
          </a:bodyPr>
          <a:lstStyle/>
          <a:p>
            <a:r>
              <a:rPr lang="it-IT" sz="3200" b="1">
                <a:solidFill>
                  <a:schemeClr val="bg1"/>
                </a:solidFill>
              </a:rPr>
              <a:t>Art. 3 superiore interesse</a:t>
            </a:r>
          </a:p>
        </p:txBody>
      </p:sp>
    </p:spTree>
    <p:extLst>
      <p:ext uri="{BB962C8B-B14F-4D97-AF65-F5344CB8AC3E}">
        <p14:creationId xmlns:p14="http://schemas.microsoft.com/office/powerpoint/2010/main" val="2990137859"/>
      </p:ext>
    </p:extLst>
  </p:cSld>
  <p:clrMapOvr>
    <a:masterClrMapping/>
  </p:clrMapOvr>
</p:sld>
</file>

<file path=ppt/theme/theme1.xml><?xml version="1.0" encoding="utf-8"?>
<a:theme xmlns:a="http://schemas.openxmlformats.org/drawingml/2006/main" name="Office 2013 - Tema 2022">
  <a:themeElements>
    <a:clrScheme name="Office 2013 - Tema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Quotable</Template>
  <TotalTime>0</TotalTime>
  <Words>3849</Words>
  <Application>Microsoft Office PowerPoint</Application>
  <PresentationFormat>Widescreen</PresentationFormat>
  <Paragraphs>344</Paragraphs>
  <Slides>44</Slides>
  <Notes>3</Notes>
  <HiddenSlides>0</HiddenSlides>
  <MMClips>0</MMClips>
  <ScaleCrop>false</ScaleCrop>
  <HeadingPairs>
    <vt:vector size="6" baseType="variant">
      <vt:variant>
        <vt:lpstr>Caratteri utilizzati</vt:lpstr>
      </vt:variant>
      <vt:variant>
        <vt:i4>18</vt:i4>
      </vt:variant>
      <vt:variant>
        <vt:lpstr>Tema</vt:lpstr>
      </vt:variant>
      <vt:variant>
        <vt:i4>1</vt:i4>
      </vt:variant>
      <vt:variant>
        <vt:lpstr>Titoli diapositive</vt:lpstr>
      </vt:variant>
      <vt:variant>
        <vt:i4>44</vt:i4>
      </vt:variant>
    </vt:vector>
  </HeadingPairs>
  <TitlesOfParts>
    <vt:vector size="63" baseType="lpstr">
      <vt:lpstr>Arial Unicode MS</vt:lpstr>
      <vt:lpstr>MS Mincho</vt:lpstr>
      <vt:lpstr>SimSun</vt:lpstr>
      <vt:lpstr>Abadi</vt:lpstr>
      <vt:lpstr>Aptos</vt:lpstr>
      <vt:lpstr>Aptos Narrow</vt:lpstr>
      <vt:lpstr>Arial</vt:lpstr>
      <vt:lpstr>Arial MT</vt:lpstr>
      <vt:lpstr>Calibri</vt:lpstr>
      <vt:lpstr>Calibri </vt:lpstr>
      <vt:lpstr>Calibri Light</vt:lpstr>
      <vt:lpstr>Cambria</vt:lpstr>
      <vt:lpstr>Crimson Pro</vt:lpstr>
      <vt:lpstr>Symbol</vt:lpstr>
      <vt:lpstr>Times New Roman</vt:lpstr>
      <vt:lpstr>Univers LT Std 45 Light</vt:lpstr>
      <vt:lpstr>Verdana</vt:lpstr>
      <vt:lpstr>Wingdings</vt:lpstr>
      <vt:lpstr>Office 2013 - Tema 2022</vt:lpstr>
      <vt:lpstr>Presentazione standard di PowerPoint</vt:lpstr>
      <vt:lpstr>Presentazione standard di PowerPoint</vt:lpstr>
      <vt:lpstr>Presentazione standard di PowerPoint</vt:lpstr>
      <vt:lpstr>Presentazione standard di PowerPoint</vt:lpstr>
      <vt:lpstr>Presentazione standard di PowerPoint</vt:lpstr>
      <vt:lpstr> La struttura della Convenzione </vt:lpstr>
      <vt:lpstr>I principi cardine della Convenzione</vt:lpstr>
      <vt:lpstr>Art. 2 non discriminazione</vt:lpstr>
      <vt:lpstr>Presentazione standard di PowerPoint</vt:lpstr>
      <vt:lpstr>Presentazione standard di PowerPoint</vt:lpstr>
      <vt:lpstr>Presentazione standard di PowerPoint</vt:lpstr>
      <vt:lpstr>Art. 13 Diritto alla libertà di espressione   Art. 17 Diritto all’informazione</vt:lpstr>
      <vt:lpstr>Art. 19 Diritto alla protezione da ogni forma di violenza   Art. 24 Diritto alla salute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Proposta Educativa di UNICEF Italia per l’a.s. 2024-2025 </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L’impegno per la promozione della Child Rights Education nelle scuole</dc:title>
  <dc:creator>Laura Simonetti</dc:creator>
  <cp:lastModifiedBy>CEIC8AN00R - MADDALONI 1 - VILLAGGIO</cp:lastModifiedBy>
  <cp:revision>1</cp:revision>
  <dcterms:created xsi:type="dcterms:W3CDTF">2023-06-15T05:59:48Z</dcterms:created>
  <dcterms:modified xsi:type="dcterms:W3CDTF">2024-11-20T11:42:28Z</dcterms:modified>
</cp:coreProperties>
</file>